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85" r:id="rId4"/>
    <p:sldId id="287" r:id="rId5"/>
    <p:sldId id="286" r:id="rId6"/>
    <p:sldId id="274" r:id="rId7"/>
    <p:sldId id="275" r:id="rId8"/>
    <p:sldId id="258" r:id="rId9"/>
    <p:sldId id="259" r:id="rId10"/>
    <p:sldId id="261" r:id="rId11"/>
    <p:sldId id="262" r:id="rId12"/>
    <p:sldId id="263" r:id="rId13"/>
    <p:sldId id="264" r:id="rId14"/>
    <p:sldId id="276" r:id="rId15"/>
    <p:sldId id="267" r:id="rId16"/>
    <p:sldId id="288" r:id="rId17"/>
    <p:sldId id="269" r:id="rId18"/>
    <p:sldId id="270" r:id="rId19"/>
    <p:sldId id="278" r:id="rId20"/>
    <p:sldId id="271" r:id="rId21"/>
    <p:sldId id="272" r:id="rId22"/>
    <p:sldId id="273" r:id="rId23"/>
    <p:sldId id="280" r:id="rId24"/>
    <p:sldId id="281" r:id="rId25"/>
    <p:sldId id="283" r:id="rId26"/>
  </p:sldIdLst>
  <p:sldSz cx="9144000" cy="6858000" type="screen4x3"/>
  <p:notesSz cx="6858000" cy="9144000"/>
  <p:custDataLst>
    <p:tags r:id="rId2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764" autoAdjust="0"/>
    <p:restoredTop sz="92586" autoAdjust="0"/>
  </p:normalViewPr>
  <p:slideViewPr>
    <p:cSldViewPr>
      <p:cViewPr>
        <p:scale>
          <a:sx n="75" d="100"/>
          <a:sy n="75" d="100"/>
        </p:scale>
        <p:origin x="-9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786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1878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1878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78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879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1879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79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879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9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9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87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87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8798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8799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8800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828E147-1315-49FE-ADA4-474CD551AE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73EF1-3D1A-49FD-B108-019B2FBD60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FC896-68F7-4389-A1BA-2E4693CDD1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50938" y="214313"/>
            <a:ext cx="7804150" cy="591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8772BCC-8A72-4EB3-A311-90704D80C5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7B28CC8-3E2D-4829-BD8B-1A2B013C0D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AFE9D21-C74C-401F-8D36-936B59E161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E9B987-83CC-46AF-A936-4CB78DF635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45424-24B2-4E67-BAE3-5480E32F61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5B3305-5088-4052-9D95-2C4771808F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7450B-969B-4780-802F-4BF5041B17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3EDDA-4EF5-488F-9351-F01F3C5505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37B75-3333-4E12-8897-6D41382101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56519-206D-4B57-A247-06D65430F5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9EDD9B-D53A-42BF-A743-6C504AD1AE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17763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17766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17767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1776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1776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777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777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777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777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68C8011-8F00-45BD-AD2A-4A5D4B3A72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audio" Target="../media/audio7.wav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audio" Target="../media/audio10.wav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1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12.xml"/><Relationship Id="rId1" Type="http://schemas.openxmlformats.org/officeDocument/2006/relationships/audio" Target="file:///D:\Mydocumain\My%20Music\Bong%20hong%20thuy%20tinh%20-%20The%20Wall.mp3" TargetMode="Externa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audio" Target="../media/audio9.wav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3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audio" Target="../media/audio10.wav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7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6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audio" Target="../media/audio6.wav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7.bin"/><Relationship Id="rId9" Type="http://schemas.openxmlformats.org/officeDocument/2006/relationships/image" Target="../media/image4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9.bin"/><Relationship Id="rId26" Type="http://schemas.openxmlformats.org/officeDocument/2006/relationships/oleObject" Target="../embeddings/oleObject13.bin"/><Relationship Id="rId3" Type="http://schemas.openxmlformats.org/officeDocument/2006/relationships/audio" Target="../media/audio6.wav"/><Relationship Id="rId21" Type="http://schemas.openxmlformats.org/officeDocument/2006/relationships/image" Target="../media/image14.w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2.wmf"/><Relationship Id="rId25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9.wmf"/><Relationship Id="rId24" Type="http://schemas.openxmlformats.org/officeDocument/2006/relationships/oleObject" Target="../embeddings/oleObject12.bin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23" Type="http://schemas.openxmlformats.org/officeDocument/2006/relationships/image" Target="../media/image15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3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8" name="Picture 20" descr="FIREWRK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86238"/>
            <a:ext cx="2471738" cy="2671762"/>
          </a:xfrm>
          <a:prstGeom prst="rect">
            <a:avLst/>
          </a:prstGeom>
          <a:noFill/>
        </p:spPr>
      </p:pic>
      <p:pic>
        <p:nvPicPr>
          <p:cNvPr id="2073" name="Picture 7" descr="Hoa 0004"/>
          <p:cNvPicPr>
            <a:picLocks noChangeAspect="1" noChangeArrowheads="1" noCrop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86100" y="400050"/>
            <a:ext cx="3143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4" name="Picture 7" descr="Hoa 0004"/>
          <p:cNvPicPr>
            <a:picLocks noChangeAspect="1" noChangeArrowheads="1" noCrop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400050"/>
            <a:ext cx="3143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3" name="Picture 35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00050"/>
            <a:ext cx="3352800" cy="3338513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2800350" y="2400300"/>
            <a:ext cx="33505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ĐẠI SỐ 7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57500" y="1257300"/>
            <a:ext cx="5543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TRƯỜNG THCS </a:t>
            </a:r>
            <a:r>
              <a:rPr lang="en-US" sz="3200" dirty="0" err="1" smtClean="0">
                <a:solidFill>
                  <a:srgbClr val="FF0000"/>
                </a:solidFill>
              </a:rPr>
              <a:t>Đức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Giang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43200" y="5772150"/>
            <a:ext cx="5543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GV: </a:t>
            </a:r>
            <a:r>
              <a:rPr lang="en-US" sz="2400" dirty="0" err="1" smtClean="0">
                <a:solidFill>
                  <a:srgbClr val="FF0000"/>
                </a:solidFill>
              </a:rPr>
              <a:t>Nguyễn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Mạnh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Toàn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00">
    <p:zoom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1450" y="1771650"/>
            <a:ext cx="3486150" cy="1143000"/>
          </a:xfrm>
        </p:spPr>
        <p:txBody>
          <a:bodyPr/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43550"/>
            <a:ext cx="7772400" cy="6286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 err="1" smtClean="0">
                <a:latin typeface=".VnTime" pitchFamily="34" charset="0"/>
              </a:rPr>
              <a:t>TËp</a:t>
            </a:r>
            <a:r>
              <a:rPr lang="en-US" b="1" dirty="0" smtClean="0">
                <a:latin typeface=".VnTime" pitchFamily="34" charset="0"/>
              </a:rPr>
              <a:t> </a:t>
            </a:r>
            <a:r>
              <a:rPr lang="en-US" b="1" dirty="0" err="1" smtClean="0">
                <a:latin typeface=".VnTime" pitchFamily="34" charset="0"/>
              </a:rPr>
              <a:t>hîp</a:t>
            </a:r>
            <a:r>
              <a:rPr lang="en-US" b="1" dirty="0" smtClean="0">
                <a:latin typeface=".VnTime" pitchFamily="34" charset="0"/>
              </a:rPr>
              <a:t> </a:t>
            </a:r>
            <a:r>
              <a:rPr lang="en-US" b="1" dirty="0" err="1" smtClean="0">
                <a:latin typeface=".VnTime" pitchFamily="34" charset="0"/>
              </a:rPr>
              <a:t>c¸c</a:t>
            </a:r>
            <a:r>
              <a:rPr lang="en-US" b="1" dirty="0" smtClean="0">
                <a:latin typeface=".VnTime" pitchFamily="34" charset="0"/>
              </a:rPr>
              <a:t> </a:t>
            </a:r>
            <a:r>
              <a:rPr lang="en-US" b="1" dirty="0" err="1" smtClean="0">
                <a:latin typeface=".VnTime" pitchFamily="34" charset="0"/>
              </a:rPr>
              <a:t>sè</a:t>
            </a:r>
            <a:r>
              <a:rPr lang="en-US" b="1" dirty="0" smtClean="0">
                <a:latin typeface=".VnTime" pitchFamily="34" charset="0"/>
              </a:rPr>
              <a:t> </a:t>
            </a:r>
            <a:r>
              <a:rPr lang="en-US" b="1" dirty="0" err="1" smtClean="0">
                <a:latin typeface=".VnTime" pitchFamily="34" charset="0"/>
              </a:rPr>
              <a:t>h÷u</a:t>
            </a:r>
            <a:r>
              <a:rPr lang="en-US" b="1" dirty="0" smtClean="0">
                <a:latin typeface=".VnTime" pitchFamily="34" charset="0"/>
              </a:rPr>
              <a:t> </a:t>
            </a:r>
            <a:r>
              <a:rPr lang="en-US" b="1" dirty="0" err="1" smtClean="0">
                <a:latin typeface=".VnTime" pitchFamily="34" charset="0"/>
              </a:rPr>
              <a:t>tØ</a:t>
            </a:r>
            <a:r>
              <a:rPr lang="en-US" b="1" dirty="0" smtClean="0">
                <a:latin typeface=".VnTime" pitchFamily="34" charset="0"/>
              </a:rPr>
              <a:t> ®­</a:t>
            </a:r>
            <a:r>
              <a:rPr lang="en-US" b="1" dirty="0" err="1" smtClean="0">
                <a:latin typeface=".VnTime" pitchFamily="34" charset="0"/>
              </a:rPr>
              <a:t>îc</a:t>
            </a:r>
            <a:r>
              <a:rPr lang="en-US" b="1" dirty="0" smtClean="0">
                <a:latin typeface=".VnTime" pitchFamily="34" charset="0"/>
              </a:rPr>
              <a:t> </a:t>
            </a:r>
            <a:r>
              <a:rPr lang="en-US" b="1" dirty="0" err="1" smtClean="0">
                <a:latin typeface=".VnTime" pitchFamily="34" charset="0"/>
              </a:rPr>
              <a:t>kÝ</a:t>
            </a:r>
            <a:r>
              <a:rPr lang="en-US" b="1" dirty="0" smtClean="0">
                <a:latin typeface=".VnTime" pitchFamily="34" charset="0"/>
              </a:rPr>
              <a:t> </a:t>
            </a:r>
            <a:r>
              <a:rPr lang="en-US" b="1" dirty="0" err="1" smtClean="0">
                <a:latin typeface=".VnTime" pitchFamily="34" charset="0"/>
              </a:rPr>
              <a:t>hiÖu</a:t>
            </a:r>
            <a:r>
              <a:rPr lang="en-US" b="1" dirty="0" smtClean="0">
                <a:latin typeface=".VnTime" pitchFamily="34" charset="0"/>
              </a:rPr>
              <a:t> lµ Q</a:t>
            </a:r>
            <a:endParaRPr lang="en-US" b="1" dirty="0">
              <a:latin typeface=".VnTime" pitchFamily="34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342900" y="2971800"/>
            <a:ext cx="8377238" cy="2293937"/>
          </a:xfrm>
          <a:prstGeom prst="rect">
            <a:avLst/>
          </a:prstGeom>
          <a:solidFill>
            <a:schemeClr val="bg1">
              <a:alpha val="34000"/>
            </a:schemeClr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3600" b="1" dirty="0" err="1">
                <a:latin typeface=".VnTime" pitchFamily="34" charset="0"/>
              </a:rPr>
              <a:t>Sè</a:t>
            </a:r>
            <a:r>
              <a:rPr lang="en-US" sz="3600" b="1" dirty="0">
                <a:latin typeface=".VnTime" pitchFamily="34" charset="0"/>
              </a:rPr>
              <a:t> </a:t>
            </a:r>
            <a:r>
              <a:rPr lang="en-US" sz="3600" b="1" dirty="0" err="1">
                <a:latin typeface=".VnTime" pitchFamily="34" charset="0"/>
              </a:rPr>
              <a:t>h÷u</a:t>
            </a:r>
            <a:r>
              <a:rPr lang="en-US" sz="3600" b="1" dirty="0">
                <a:latin typeface=".VnTime" pitchFamily="34" charset="0"/>
              </a:rPr>
              <a:t> </a:t>
            </a:r>
            <a:r>
              <a:rPr lang="en-US" sz="3600" b="1" dirty="0" err="1">
                <a:latin typeface=".VnTime" pitchFamily="34" charset="0"/>
              </a:rPr>
              <a:t>tØ</a:t>
            </a:r>
            <a:r>
              <a:rPr lang="en-US" sz="3600" b="1" dirty="0">
                <a:latin typeface=".VnTime" pitchFamily="34" charset="0"/>
              </a:rPr>
              <a:t> lµ </a:t>
            </a:r>
            <a:r>
              <a:rPr lang="en-US" sz="3600" b="1" dirty="0" err="1">
                <a:latin typeface=".VnTime" pitchFamily="34" charset="0"/>
              </a:rPr>
              <a:t>sè</a:t>
            </a:r>
            <a:r>
              <a:rPr lang="en-US" sz="3600" b="1" dirty="0">
                <a:latin typeface=".VnTime" pitchFamily="34" charset="0"/>
              </a:rPr>
              <a:t> </a:t>
            </a:r>
            <a:r>
              <a:rPr lang="en-US" sz="3600" b="1" dirty="0" err="1">
                <a:latin typeface=".VnTime" pitchFamily="34" charset="0"/>
              </a:rPr>
              <a:t>viÕt</a:t>
            </a:r>
            <a:r>
              <a:rPr lang="en-US" sz="3600" b="1" dirty="0">
                <a:latin typeface=".VnTime" pitchFamily="34" charset="0"/>
              </a:rPr>
              <a:t> ®­</a:t>
            </a:r>
            <a:r>
              <a:rPr lang="en-US" sz="3600" b="1" dirty="0" err="1">
                <a:latin typeface=".VnTime" pitchFamily="34" charset="0"/>
              </a:rPr>
              <a:t>îc</a:t>
            </a:r>
            <a:r>
              <a:rPr lang="en-US" sz="3600" b="1" dirty="0">
                <a:latin typeface=".VnTime" pitchFamily="34" charset="0"/>
              </a:rPr>
              <a:t> </a:t>
            </a:r>
            <a:r>
              <a:rPr lang="en-US" sz="3600" b="1" dirty="0" err="1">
                <a:latin typeface=".VnTime" pitchFamily="34" charset="0"/>
              </a:rPr>
              <a:t>d­íi</a:t>
            </a:r>
            <a:r>
              <a:rPr lang="en-US" sz="3600" b="1" dirty="0">
                <a:latin typeface=".VnTime" pitchFamily="34" charset="0"/>
              </a:rPr>
              <a:t> d¹ng </a:t>
            </a:r>
            <a:r>
              <a:rPr lang="en-US" sz="3600" b="1" dirty="0" err="1">
                <a:latin typeface=".VnTime" pitchFamily="34" charset="0"/>
              </a:rPr>
              <a:t>ph©n</a:t>
            </a:r>
            <a:r>
              <a:rPr lang="en-US" sz="3600" b="1" dirty="0">
                <a:latin typeface=".VnTime" pitchFamily="34" charset="0"/>
              </a:rPr>
              <a:t> </a:t>
            </a:r>
            <a:r>
              <a:rPr lang="en-US" sz="3600" b="1" dirty="0" err="1">
                <a:latin typeface=".VnTime" pitchFamily="34" charset="0"/>
              </a:rPr>
              <a:t>sè</a:t>
            </a:r>
            <a:r>
              <a:rPr lang="en-US" sz="3600" b="1" dirty="0">
                <a:latin typeface=".VnTime" pitchFamily="34" charset="0"/>
              </a:rPr>
              <a:t>  </a:t>
            </a:r>
            <a:endParaRPr lang="en-US" sz="3600" b="1" dirty="0" smtClean="0">
              <a:latin typeface=".VnTim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b="1" dirty="0" smtClean="0">
                <a:latin typeface=".VnTime" pitchFamily="34" charset="0"/>
              </a:rPr>
              <a:t>       </a:t>
            </a:r>
            <a:r>
              <a:rPr lang="en-US" sz="3600" b="1" dirty="0" err="1" smtClean="0">
                <a:latin typeface=".VnTime" pitchFamily="34" charset="0"/>
              </a:rPr>
              <a:t>víi</a:t>
            </a:r>
            <a:r>
              <a:rPr lang="en-US" sz="3600" b="1" dirty="0" smtClean="0">
                <a:latin typeface=".VnTime" pitchFamily="34" charset="0"/>
              </a:rPr>
              <a:t> </a:t>
            </a:r>
            <a:r>
              <a:rPr lang="en-US" sz="3600" b="1" dirty="0">
                <a:latin typeface=".VnTime" pitchFamily="34" charset="0"/>
              </a:rPr>
              <a:t>a, b    </a:t>
            </a:r>
            <a:r>
              <a:rPr lang="en-US" sz="3600" b="1" dirty="0" smtClean="0">
                <a:latin typeface=".VnTime" pitchFamily="34" charset="0"/>
              </a:rPr>
              <a:t> </a:t>
            </a:r>
            <a:r>
              <a:rPr lang="en-US" sz="3600" dirty="0" smtClean="0">
                <a:latin typeface=".VnTime" pitchFamily="34" charset="0"/>
              </a:rPr>
              <a:t>Z, b    </a:t>
            </a:r>
            <a:r>
              <a:rPr lang="en-US" sz="3600" dirty="0">
                <a:latin typeface=".VnTime" pitchFamily="34" charset="0"/>
              </a:rPr>
              <a:t>0</a:t>
            </a:r>
            <a:endParaRPr lang="en-US" sz="3600" b="1" dirty="0">
              <a:latin typeface=".VnTime" pitchFamily="34" charset="0"/>
            </a:endParaRP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628650" y="4171950"/>
          <a:ext cx="571500" cy="961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6" name="Equation" r:id="rId4" imgW="152334" imgH="393529" progId="Equation.3">
                  <p:embed/>
                </p:oleObj>
              </mc:Choice>
              <mc:Fallback>
                <p:oleObj name="Equation" r:id="rId4" imgW="152334" imgH="393529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4171950"/>
                        <a:ext cx="571500" cy="9615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0183" name="Object 7"/>
          <p:cNvGraphicFramePr>
            <a:graphicFrameLocks noChangeAspect="1"/>
          </p:cNvGraphicFramePr>
          <p:nvPr/>
        </p:nvGraphicFramePr>
        <p:xfrm>
          <a:off x="2686050" y="4422775"/>
          <a:ext cx="34448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7" name="Equation" r:id="rId6" imgW="126725" imgH="126725" progId="Equation.3">
                  <p:embed/>
                </p:oleObj>
              </mc:Choice>
              <mc:Fallback>
                <p:oleObj name="Equation" r:id="rId6" imgW="126725" imgH="126725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050" y="4422775"/>
                        <a:ext cx="344488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0185" name="Object 9"/>
          <p:cNvGraphicFramePr>
            <a:graphicFrameLocks noChangeAspect="1"/>
          </p:cNvGraphicFramePr>
          <p:nvPr/>
        </p:nvGraphicFramePr>
        <p:xfrm>
          <a:off x="3886200" y="4456113"/>
          <a:ext cx="342900" cy="23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8" name="Equation" r:id="rId8" imgW="139700" imgH="139700" progId="Equation.3">
                  <p:embed/>
                </p:oleObj>
              </mc:Choice>
              <mc:Fallback>
                <p:oleObj name="Equation" r:id="rId8" imgW="139700" imgH="1397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456113"/>
                        <a:ext cx="342900" cy="230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 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Số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hữu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tỉ</a:t>
            </a: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newsflash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3028950"/>
            <a:ext cx="8229600" cy="1143000"/>
          </a:xfrm>
        </p:spPr>
        <p:txBody>
          <a:bodyPr/>
          <a:lstStyle/>
          <a:p>
            <a:r>
              <a:rPr lang="en-US" sz="4500" b="1" dirty="0" smtClean="0">
                <a:solidFill>
                  <a:schemeClr val="tx1"/>
                </a:solidFill>
                <a:latin typeface=".VnTime" pitchFamily="34" charset="0"/>
              </a:rPr>
              <a:t>V</a:t>
            </a:r>
            <a:r>
              <a:rPr lang="en-US" sz="4500" b="1" dirty="0">
                <a:solidFill>
                  <a:schemeClr val="tx1"/>
                </a:solidFill>
                <a:latin typeface=".VnTime" pitchFamily="34" charset="0"/>
              </a:rPr>
              <a:t>× </a:t>
            </a:r>
            <a:r>
              <a:rPr lang="en-US" sz="4500" b="1" dirty="0" err="1">
                <a:solidFill>
                  <a:schemeClr val="tx1"/>
                </a:solidFill>
                <a:latin typeface=".VnTime" pitchFamily="34" charset="0"/>
              </a:rPr>
              <a:t>sao</a:t>
            </a:r>
            <a:r>
              <a:rPr lang="en-US" sz="4500" b="1" dirty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4500" b="1" dirty="0" err="1">
                <a:solidFill>
                  <a:schemeClr val="tx1"/>
                </a:solidFill>
                <a:latin typeface=".VnTime" pitchFamily="34" charset="0"/>
              </a:rPr>
              <a:t>c¸c</a:t>
            </a:r>
            <a:r>
              <a:rPr lang="en-US" sz="4500" b="1" dirty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4500" b="1" dirty="0" err="1">
                <a:solidFill>
                  <a:schemeClr val="tx1"/>
                </a:solidFill>
                <a:latin typeface=".VnTime" pitchFamily="34" charset="0"/>
              </a:rPr>
              <a:t>sè</a:t>
            </a:r>
            <a:r>
              <a:rPr lang="en-US" sz="4500" b="1" dirty="0">
                <a:solidFill>
                  <a:schemeClr val="tx1"/>
                </a:solidFill>
                <a:latin typeface=".VnTime" pitchFamily="34" charset="0"/>
              </a:rPr>
              <a:t> 0,6; -1,25;</a:t>
            </a:r>
            <a:r>
              <a:rPr lang="en-US" dirty="0">
                <a:latin typeface=".VnTime" pitchFamily="34" charset="0"/>
              </a:rPr>
              <a:t>       </a:t>
            </a:r>
            <a:r>
              <a:rPr lang="en-US" b="1" dirty="0">
                <a:solidFill>
                  <a:schemeClr val="tx1"/>
                </a:solidFill>
                <a:latin typeface=".VnTime" pitchFamily="34" charset="0"/>
              </a:rPr>
              <a:t>lµ </a:t>
            </a:r>
            <a:r>
              <a:rPr lang="en-US" b="1" dirty="0" err="1">
                <a:solidFill>
                  <a:schemeClr val="tx1"/>
                </a:solidFill>
                <a:latin typeface=".VnTime" pitchFamily="34" charset="0"/>
              </a:rPr>
              <a:t>sè</a:t>
            </a:r>
            <a:r>
              <a:rPr lang="en-US" b="1" dirty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.VnTime" pitchFamily="34" charset="0"/>
              </a:rPr>
              <a:t>h÷u</a:t>
            </a:r>
            <a:r>
              <a:rPr lang="en-US" b="1" dirty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.VnTime" pitchFamily="34" charset="0"/>
              </a:rPr>
              <a:t>tØ</a:t>
            </a:r>
            <a:r>
              <a:rPr lang="en-US" b="1" dirty="0">
                <a:solidFill>
                  <a:schemeClr val="tx1"/>
                </a:solidFill>
                <a:latin typeface=".VnTime" pitchFamily="34" charset="0"/>
              </a:rPr>
              <a:t>?</a:t>
            </a:r>
            <a:endParaRPr lang="en-US" b="1" dirty="0">
              <a:latin typeface=".VnTime" pitchFamily="34" charset="0"/>
            </a:endParaRP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628650" y="2114550"/>
            <a:ext cx="742950" cy="514349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17999">
                <a:srgbClr val="99CCFF">
                  <a:alpha val="92620"/>
                </a:srgbClr>
              </a:gs>
              <a:gs pos="36000">
                <a:srgbClr val="9966FF">
                  <a:alpha val="85240"/>
                </a:srgbClr>
              </a:gs>
              <a:gs pos="61000">
                <a:srgbClr val="CC99FF">
                  <a:alpha val="74990"/>
                </a:srgbClr>
              </a:gs>
              <a:gs pos="82001">
                <a:srgbClr val="99CCFF">
                  <a:alpha val="66379"/>
                </a:srgbClr>
              </a:gs>
              <a:gs pos="100000">
                <a:srgbClr val="CCCCFF">
                  <a:alpha val="59000"/>
                </a:srgbClr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</a:rPr>
              <a:t>?1</a:t>
            </a:r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09" name="Object 9"/>
          <p:cNvGraphicFramePr>
            <a:graphicFrameLocks noChangeAspect="1"/>
          </p:cNvGraphicFramePr>
          <p:nvPr/>
        </p:nvGraphicFramePr>
        <p:xfrm>
          <a:off x="6172200" y="2514600"/>
          <a:ext cx="727075" cy="1403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0" name="Equation" r:id="rId4" imgW="203040" imgH="393480" progId="Equation.3">
                  <p:embed/>
                </p:oleObj>
              </mc:Choice>
              <mc:Fallback>
                <p:oleObj name="Equation" r:id="rId4" imgW="20304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514600"/>
                        <a:ext cx="727075" cy="14034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 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Số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hữu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tỉ</a:t>
            </a: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comb/>
    <p:sndAc>
      <p:stSnd>
        <p:snd r:embed="rId3" name="coin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2114550"/>
            <a:ext cx="7367587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b="1" dirty="0">
                <a:latin typeface=".VnTime" pitchFamily="34" charset="0"/>
              </a:rPr>
              <a:t>         </a:t>
            </a:r>
            <a:r>
              <a:rPr lang="en-US" sz="2800" b="1" dirty="0" err="1">
                <a:latin typeface=".VnTime" pitchFamily="34" charset="0"/>
              </a:rPr>
              <a:t>C¸c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sè</a:t>
            </a:r>
            <a:r>
              <a:rPr lang="en-US" sz="2800" b="1" dirty="0">
                <a:latin typeface=".VnTime" pitchFamily="34" charset="0"/>
              </a:rPr>
              <a:t> 0,6; -1,25;       lµ </a:t>
            </a:r>
            <a:r>
              <a:rPr lang="en-US" sz="2800" b="1" dirty="0" err="1">
                <a:latin typeface=".VnTime" pitchFamily="34" charset="0"/>
              </a:rPr>
              <a:t>c</a:t>
            </a:r>
            <a:r>
              <a:rPr lang="en-US" sz="2400" b="1" dirty="0" err="1">
                <a:latin typeface=".VnTime" pitchFamily="34" charset="0"/>
              </a:rPr>
              <a:t>¸c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sè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h÷u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tØ</a:t>
            </a:r>
            <a:r>
              <a:rPr lang="en-US" sz="2400" b="1" dirty="0">
                <a:latin typeface=".VnTime" pitchFamily="34" charset="0"/>
              </a:rPr>
              <a:t> v× </a:t>
            </a:r>
            <a:r>
              <a:rPr lang="en-US" sz="2400" b="1" dirty="0" err="1">
                <a:latin typeface=".VnTime" pitchFamily="34" charset="0"/>
              </a:rPr>
              <a:t>c¸c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sè</a:t>
            </a:r>
            <a:r>
              <a:rPr lang="en-US" sz="2400" b="1" dirty="0">
                <a:latin typeface=".VnTime" pitchFamily="34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400" b="1" dirty="0" err="1">
                <a:latin typeface=".VnTime" pitchFamily="34" charset="0"/>
              </a:rPr>
              <a:t>nµy</a:t>
            </a:r>
            <a:r>
              <a:rPr lang="en-US" sz="2400" b="1" dirty="0">
                <a:latin typeface=".VnTime" pitchFamily="34" charset="0"/>
              </a:rPr>
              <a:t> ®</a:t>
            </a:r>
            <a:r>
              <a:rPr lang="en-US" sz="2400" b="1" dirty="0" err="1">
                <a:latin typeface=".VnTime" pitchFamily="34" charset="0"/>
              </a:rPr>
              <a:t>Òu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cã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thÓ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viÕt</a:t>
            </a:r>
            <a:r>
              <a:rPr lang="en-US" sz="2400" b="1" dirty="0">
                <a:latin typeface=".VnTime" pitchFamily="34" charset="0"/>
              </a:rPr>
              <a:t> ®­</a:t>
            </a:r>
            <a:r>
              <a:rPr lang="en-US" sz="2400" b="1" dirty="0" err="1">
                <a:latin typeface=".VnTime" pitchFamily="34" charset="0"/>
              </a:rPr>
              <a:t>îc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d­íi</a:t>
            </a:r>
            <a:r>
              <a:rPr lang="en-US" sz="2400" b="1" dirty="0">
                <a:latin typeface=".VnTime" pitchFamily="34" charset="0"/>
              </a:rPr>
              <a:t> d¹ng </a:t>
            </a:r>
            <a:r>
              <a:rPr lang="en-US" sz="2400" b="1" dirty="0" err="1">
                <a:latin typeface=".VnTime" pitchFamily="34" charset="0"/>
              </a:rPr>
              <a:t>ph©n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sè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nh</a:t>
            </a:r>
            <a:r>
              <a:rPr lang="en-US" sz="2400" b="1" dirty="0">
                <a:latin typeface=".VnTime" pitchFamily="34" charset="0"/>
              </a:rPr>
              <a:t>­ </a:t>
            </a:r>
            <a:r>
              <a:rPr lang="en-US" sz="2400" b="1" dirty="0" err="1">
                <a:latin typeface=".VnTime" pitchFamily="34" charset="0"/>
              </a:rPr>
              <a:t>sau</a:t>
            </a:r>
            <a:r>
              <a:rPr lang="en-US" sz="2400" b="1" dirty="0">
                <a:latin typeface=".VnTime" pitchFamily="34" charset="0"/>
              </a:rPr>
              <a:t>:</a:t>
            </a:r>
          </a:p>
        </p:txBody>
      </p:sp>
      <p:graphicFrame>
        <p:nvGraphicFramePr>
          <p:cNvPr id="5222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687888" y="1873250"/>
          <a:ext cx="441325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1" name="Equation" r:id="rId4" imgW="203040" imgH="393480" progId="Equation.3">
                  <p:embed/>
                </p:oleObj>
              </mc:Choice>
              <mc:Fallback>
                <p:oleObj name="Equation" r:id="rId4" imgW="20304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1873250"/>
                        <a:ext cx="441325" cy="855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0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209800" y="3025775"/>
          <a:ext cx="5414963" cy="305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2" name="Equation" r:id="rId6" imgW="1460160" imgH="1447560" progId="Equation.3">
                  <p:embed/>
                </p:oleObj>
              </mc:Choice>
              <mc:Fallback>
                <p:oleObj name="Equation" r:id="rId6" imgW="1460160" imgH="14475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025775"/>
                        <a:ext cx="5414963" cy="305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28650" y="2114550"/>
            <a:ext cx="742950" cy="514349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17999">
                <a:srgbClr val="99CCFF">
                  <a:alpha val="92620"/>
                </a:srgbClr>
              </a:gs>
              <a:gs pos="36000">
                <a:srgbClr val="9966FF">
                  <a:alpha val="85240"/>
                </a:srgbClr>
              </a:gs>
              <a:gs pos="61000">
                <a:srgbClr val="CC99FF">
                  <a:alpha val="74990"/>
                </a:srgbClr>
              </a:gs>
              <a:gs pos="82001">
                <a:srgbClr val="99CCFF">
                  <a:alpha val="66379"/>
                </a:srgbClr>
              </a:gs>
              <a:gs pos="100000">
                <a:srgbClr val="CCCCFF">
                  <a:alpha val="59000"/>
                </a:srgbClr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</a:rPr>
              <a:t>?1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 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Số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hữu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tỉ</a:t>
            </a: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cover dir="ru"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2628900"/>
            <a:ext cx="8229600" cy="800100"/>
          </a:xfrm>
        </p:spPr>
        <p:txBody>
          <a:bodyPr/>
          <a:lstStyle/>
          <a:p>
            <a:r>
              <a:rPr lang="en-US" sz="3600" b="1" dirty="0" err="1" smtClean="0">
                <a:latin typeface=".VnTime" pitchFamily="34" charset="0"/>
              </a:rPr>
              <a:t>Sè</a:t>
            </a:r>
            <a:r>
              <a:rPr lang="en-US" sz="3600" b="1" dirty="0" smtClean="0">
                <a:latin typeface=".VnTime" pitchFamily="34" charset="0"/>
              </a:rPr>
              <a:t> </a:t>
            </a:r>
            <a:r>
              <a:rPr lang="en-US" sz="3600" b="1" dirty="0" err="1">
                <a:latin typeface=".VnTime" pitchFamily="34" charset="0"/>
              </a:rPr>
              <a:t>nguyªn</a:t>
            </a:r>
            <a:r>
              <a:rPr lang="en-US" sz="3600" b="1" dirty="0">
                <a:latin typeface=".VnTime" pitchFamily="34" charset="0"/>
              </a:rPr>
              <a:t> a </a:t>
            </a:r>
            <a:r>
              <a:rPr lang="en-US" sz="3600" b="1" dirty="0" err="1">
                <a:latin typeface=".VnTime" pitchFamily="34" charset="0"/>
              </a:rPr>
              <a:t>cã</a:t>
            </a:r>
            <a:r>
              <a:rPr lang="en-US" sz="3600" b="1" dirty="0">
                <a:latin typeface=".VnTime" pitchFamily="34" charset="0"/>
              </a:rPr>
              <a:t> lµ </a:t>
            </a:r>
            <a:r>
              <a:rPr lang="en-US" sz="3600" b="1" dirty="0" err="1">
                <a:latin typeface=".VnTime" pitchFamily="34" charset="0"/>
              </a:rPr>
              <a:t>sè</a:t>
            </a:r>
            <a:r>
              <a:rPr lang="en-US" sz="3600" b="1" dirty="0">
                <a:latin typeface=".VnTime" pitchFamily="34" charset="0"/>
              </a:rPr>
              <a:t> </a:t>
            </a:r>
            <a:r>
              <a:rPr lang="en-US" sz="3600" b="1" dirty="0" err="1">
                <a:latin typeface=".VnTime" pitchFamily="34" charset="0"/>
              </a:rPr>
              <a:t>h÷u</a:t>
            </a:r>
            <a:r>
              <a:rPr lang="en-US" sz="3600" b="1" dirty="0">
                <a:latin typeface=".VnTime" pitchFamily="34" charset="0"/>
              </a:rPr>
              <a:t> </a:t>
            </a:r>
            <a:r>
              <a:rPr lang="en-US" sz="3600" b="1" dirty="0" err="1">
                <a:latin typeface=".VnTime" pitchFamily="34" charset="0"/>
              </a:rPr>
              <a:t>tØ</a:t>
            </a:r>
            <a:r>
              <a:rPr lang="en-US" sz="3600" b="1" dirty="0">
                <a:latin typeface=".VnTime" pitchFamily="34" charset="0"/>
              </a:rPr>
              <a:t> </a:t>
            </a:r>
            <a:r>
              <a:rPr lang="en-US" sz="3600" b="1" dirty="0" err="1">
                <a:latin typeface=".VnTime" pitchFamily="34" charset="0"/>
              </a:rPr>
              <a:t>kh«ng</a:t>
            </a:r>
            <a:r>
              <a:rPr lang="en-US" sz="3600" b="1" dirty="0">
                <a:latin typeface=".VnTime" pitchFamily="34" charset="0"/>
              </a:rPr>
              <a:t>? V× </a:t>
            </a:r>
            <a:r>
              <a:rPr lang="en-US" sz="3600" b="1" dirty="0" err="1">
                <a:latin typeface=".VnTime" pitchFamily="34" charset="0"/>
              </a:rPr>
              <a:t>sao</a:t>
            </a:r>
            <a:r>
              <a:rPr lang="en-US" sz="3600" b="1" dirty="0">
                <a:latin typeface=".VnTime" pitchFamily="34" charset="0"/>
              </a:rPr>
              <a:t>?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571500" y="2057400"/>
            <a:ext cx="685800" cy="639762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17999">
                <a:srgbClr val="99CCFF">
                  <a:alpha val="82001"/>
                </a:srgbClr>
              </a:gs>
              <a:gs pos="36000">
                <a:srgbClr val="9966FF">
                  <a:alpha val="64000"/>
                </a:srgbClr>
              </a:gs>
              <a:gs pos="61000">
                <a:srgbClr val="CC99FF">
                  <a:alpha val="39000"/>
                </a:srgbClr>
              </a:gs>
              <a:gs pos="82001">
                <a:srgbClr val="99CCFF">
                  <a:alpha val="17999"/>
                </a:srgbClr>
              </a:gs>
              <a:gs pos="100000">
                <a:srgbClr val="CCCCFF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66"/>
                </a:solidFill>
                <a:latin typeface="Arial" charset="0"/>
              </a:rPr>
              <a:t>?2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3600450"/>
            <a:ext cx="832008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Sè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nguyªn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 a lµ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sè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h÷u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tØ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 v×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sè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nguyªn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 a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cã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thÓ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viÕt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thµnh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c¸c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ph©n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sè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:</a:t>
            </a:r>
          </a:p>
        </p:txBody>
      </p:sp>
      <p:graphicFrame>
        <p:nvGraphicFramePr>
          <p:cNvPr id="53254" name="Object 6"/>
          <p:cNvGraphicFramePr>
            <a:graphicFrameLocks noChangeAspect="1"/>
          </p:cNvGraphicFramePr>
          <p:nvPr/>
        </p:nvGraphicFramePr>
        <p:xfrm>
          <a:off x="2228850" y="5086350"/>
          <a:ext cx="4460875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5" name="Equation" r:id="rId4" imgW="1307880" imgH="393480" progId="Equation.3">
                  <p:embed/>
                </p:oleObj>
              </mc:Choice>
              <mc:Fallback>
                <p:oleObj name="Equation" r:id="rId4" imgW="130788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8850" y="5086350"/>
                        <a:ext cx="4460875" cy="1049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6"/>
          <p:cNvSpPr txBox="1">
            <a:spLocks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 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Số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hữu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tỉ</a:t>
            </a: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 dir="r"/>
    <p:sndAc>
      <p:stSnd>
        <p:snd r:embed="rId3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3028950"/>
            <a:ext cx="8229600" cy="1143000"/>
          </a:xfrm>
        </p:spPr>
        <p:txBody>
          <a:bodyPr/>
          <a:lstStyle/>
          <a:p>
            <a:r>
              <a:rPr lang="en-US" sz="4000" b="1" dirty="0" err="1" smtClean="0">
                <a:solidFill>
                  <a:schemeClr val="tx1"/>
                </a:solidFill>
                <a:latin typeface=".VnTime" pitchFamily="34" charset="0"/>
              </a:rPr>
              <a:t>BiÓu</a:t>
            </a:r>
            <a:r>
              <a:rPr lang="en-US" sz="40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.VnTime" pitchFamily="34" charset="0"/>
              </a:rPr>
              <a:t>diÔn</a:t>
            </a:r>
            <a:r>
              <a:rPr lang="en-US" sz="4000" b="1" dirty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.VnTime" pitchFamily="34" charset="0"/>
              </a:rPr>
              <a:t>c¸c</a:t>
            </a:r>
            <a:r>
              <a:rPr lang="en-US" sz="4000" b="1" dirty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.VnTime" pitchFamily="34" charset="0"/>
              </a:rPr>
              <a:t>sè</a:t>
            </a:r>
            <a:r>
              <a:rPr lang="en-US" sz="4000" b="1" dirty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.VnTime" pitchFamily="34" charset="0"/>
              </a:rPr>
              <a:t>nguyªn</a:t>
            </a:r>
            <a:r>
              <a:rPr lang="en-US" sz="4000" b="1" dirty="0">
                <a:solidFill>
                  <a:schemeClr val="tx1"/>
                </a:solidFill>
                <a:latin typeface=".VnTime" pitchFamily="34" charset="0"/>
              </a:rPr>
              <a:t> : -1; 1 ; 2 </a:t>
            </a:r>
            <a:r>
              <a:rPr lang="en-US" sz="4000" b="1" dirty="0" err="1">
                <a:solidFill>
                  <a:schemeClr val="tx1"/>
                </a:solidFill>
                <a:latin typeface=".VnTime" pitchFamily="34" charset="0"/>
              </a:rPr>
              <a:t>trªn</a:t>
            </a:r>
            <a:r>
              <a:rPr lang="en-US" sz="4000" b="1" dirty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.VnTime" pitchFamily="34" charset="0"/>
              </a:rPr>
              <a:t>trôc</a:t>
            </a:r>
            <a:r>
              <a:rPr lang="en-US" sz="4000" b="1" dirty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.VnTime" pitchFamily="34" charset="0"/>
              </a:rPr>
              <a:t>sè</a:t>
            </a:r>
            <a:r>
              <a:rPr lang="en-US" sz="4000" b="1" dirty="0">
                <a:solidFill>
                  <a:schemeClr val="tx1"/>
                </a:solidFill>
                <a:latin typeface=".VnTime" pitchFamily="34" charset="0"/>
              </a:rPr>
              <a:t>.</a:t>
            </a:r>
            <a:endParaRPr lang="en-US" sz="4000" dirty="0">
              <a:solidFill>
                <a:schemeClr val="tx1"/>
              </a:solidFill>
              <a:latin typeface=".VnTime" pitchFamily="34" charset="0"/>
            </a:endParaRP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742951" y="2057400"/>
            <a:ext cx="571500" cy="742950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17999">
                <a:srgbClr val="99CCFF">
                  <a:alpha val="88121"/>
                </a:srgbClr>
              </a:gs>
              <a:gs pos="36000">
                <a:srgbClr val="9966FF">
                  <a:alpha val="76240"/>
                </a:srgbClr>
              </a:gs>
              <a:gs pos="61000">
                <a:srgbClr val="CC99FF">
                  <a:alpha val="59740"/>
                </a:srgbClr>
              </a:gs>
              <a:gs pos="82001">
                <a:srgbClr val="99CCFF">
                  <a:alpha val="45879"/>
                </a:srgbClr>
              </a:gs>
              <a:gs pos="100000">
                <a:srgbClr val="CCCCFF">
                  <a:alpha val="34000"/>
                </a:srgbClr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0066"/>
                </a:solidFill>
                <a:latin typeface="Arial" charset="0"/>
              </a:rPr>
              <a:t>?3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085850" y="32575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-1   0   1   2</a:t>
            </a: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2401887" y="4956175"/>
            <a:ext cx="495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4821237" y="4899025"/>
            <a:ext cx="0" cy="115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5454650" y="4899025"/>
            <a:ext cx="0" cy="115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6030912" y="4899025"/>
            <a:ext cx="0" cy="115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4244975" y="4899025"/>
            <a:ext cx="0" cy="115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2862262" y="4899025"/>
            <a:ext cx="0" cy="173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Title 23"/>
          <p:cNvSpPr txBox="1">
            <a:spLocks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Biểu diễn số hữu tỉ trên trục số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cover dir="u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2000250"/>
            <a:ext cx="3143250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>
                <a:latin typeface=".VnTime" pitchFamily="34" charset="0"/>
              </a:rPr>
              <a:t>VÝ </a:t>
            </a:r>
            <a:r>
              <a:rPr lang="en-US" i="1" dirty="0" err="1">
                <a:latin typeface=".VnTime" pitchFamily="34" charset="0"/>
              </a:rPr>
              <a:t>dô</a:t>
            </a:r>
            <a:r>
              <a:rPr lang="en-US" i="1" dirty="0">
                <a:latin typeface=".VnTime" pitchFamily="34" charset="0"/>
              </a:rPr>
              <a:t> </a:t>
            </a:r>
            <a:r>
              <a:rPr lang="en-US" i="1" dirty="0" smtClean="0">
                <a:latin typeface=".VnTime" pitchFamily="34" charset="0"/>
              </a:rPr>
              <a:t>1 + 2 </a:t>
            </a:r>
            <a:r>
              <a:rPr lang="en-US" i="1" dirty="0" err="1" smtClean="0">
                <a:latin typeface=".VnTime" pitchFamily="34" charset="0"/>
              </a:rPr>
              <a:t>sgk</a:t>
            </a:r>
            <a:r>
              <a:rPr lang="en-US" i="1" dirty="0" smtClean="0">
                <a:latin typeface=".VnTime" pitchFamily="34" charset="0"/>
              </a:rPr>
              <a:t>/t5</a:t>
            </a:r>
            <a:endParaRPr lang="en-US" sz="2400" b="1" i="1" dirty="0">
              <a:latin typeface=".VnTime" pitchFamily="34" charset="0"/>
            </a:endParaRP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0" y="3367088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b="1" i="1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56346" name="Rectangle 26"/>
          <p:cNvSpPr>
            <a:spLocks noChangeArrowheads="1"/>
          </p:cNvSpPr>
          <p:nvPr/>
        </p:nvSpPr>
        <p:spPr bwMode="auto">
          <a:xfrm>
            <a:off x="-209550" y="4581525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>
          <a:xfrm>
            <a:off x="1150938" y="1028700"/>
            <a:ext cx="7793037" cy="647700"/>
          </a:xfrm>
        </p:spPr>
        <p:txBody>
          <a:bodyPr/>
          <a:lstStyle/>
          <a:p>
            <a:r>
              <a:rPr lang="en-US" sz="3600" dirty="0" smtClean="0"/>
              <a:t>2. </a:t>
            </a:r>
            <a:r>
              <a:rPr lang="en-US" sz="3600" dirty="0" err="1" smtClean="0"/>
              <a:t>Biểu</a:t>
            </a:r>
            <a:r>
              <a:rPr lang="en-US" sz="3600" dirty="0" smtClean="0"/>
              <a:t> </a:t>
            </a:r>
            <a:r>
              <a:rPr lang="en-US" sz="3600" dirty="0" err="1" smtClean="0"/>
              <a:t>diễn</a:t>
            </a:r>
            <a:r>
              <a:rPr lang="en-US" sz="3600" dirty="0" smtClean="0"/>
              <a:t> </a:t>
            </a:r>
            <a:r>
              <a:rPr lang="en-US" sz="3600" dirty="0" err="1" smtClean="0"/>
              <a:t>số</a:t>
            </a:r>
            <a:r>
              <a:rPr lang="en-US" sz="3600" dirty="0" smtClean="0"/>
              <a:t> </a:t>
            </a:r>
            <a:r>
              <a:rPr lang="en-US" sz="3600" dirty="0" err="1" smtClean="0"/>
              <a:t>hữu</a:t>
            </a:r>
            <a:r>
              <a:rPr lang="en-US" sz="3600" dirty="0" smtClean="0"/>
              <a:t> </a:t>
            </a:r>
            <a:r>
              <a:rPr lang="en-US" sz="3600" dirty="0" err="1" smtClean="0"/>
              <a:t>tỉ</a:t>
            </a:r>
            <a:r>
              <a:rPr lang="en-US" sz="3600" dirty="0" smtClean="0"/>
              <a:t> </a:t>
            </a:r>
            <a:r>
              <a:rPr lang="en-US" sz="3600" dirty="0" err="1" smtClean="0"/>
              <a:t>trên</a:t>
            </a:r>
            <a:r>
              <a:rPr lang="en-US" sz="3600" dirty="0" smtClean="0"/>
              <a:t> </a:t>
            </a:r>
            <a:r>
              <a:rPr lang="en-US" sz="3600" dirty="0" err="1" smtClean="0"/>
              <a:t>trục</a:t>
            </a:r>
            <a:r>
              <a:rPr lang="en-US" sz="3600" dirty="0" smtClean="0"/>
              <a:t> </a:t>
            </a:r>
            <a:r>
              <a:rPr lang="en-US" sz="3600" dirty="0" err="1" smtClean="0"/>
              <a:t>số</a:t>
            </a:r>
            <a:endParaRPr lang="en-US" sz="3600" dirty="0"/>
          </a:p>
        </p:txBody>
      </p:sp>
      <p:sp>
        <p:nvSpPr>
          <p:cNvPr id="25" name="Title 23"/>
          <p:cNvSpPr txBox="1">
            <a:spLocks/>
          </p:cNvSpPr>
          <p:nvPr/>
        </p:nvSpPr>
        <p:spPr bwMode="auto">
          <a:xfrm>
            <a:off x="457200" y="2686050"/>
            <a:ext cx="7793037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Thảo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luận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nhóm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600" kern="0" baseline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Các</a:t>
            </a:r>
            <a:r>
              <a:rPr lang="en-US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bước</a:t>
            </a:r>
            <a:r>
              <a:rPr lang="en-US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biểu</a:t>
            </a:r>
            <a:r>
              <a:rPr lang="en-US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diễn</a:t>
            </a:r>
            <a:r>
              <a:rPr lang="en-US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phân</a:t>
            </a:r>
            <a:r>
              <a:rPr lang="en-US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số</a:t>
            </a:r>
            <a:endParaRPr lang="en-US" sz="36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6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Biểu</a:t>
            </a:r>
            <a:r>
              <a:rPr lang="en-US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diễn</a:t>
            </a:r>
            <a:r>
              <a:rPr lang="en-US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phân</a:t>
            </a:r>
            <a:r>
              <a:rPr lang="en-US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số</a:t>
            </a:r>
            <a:r>
              <a:rPr lang="en-US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  </a:t>
            </a:r>
            <a:r>
              <a:rPr lang="en-US" sz="36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trên</a:t>
            </a:r>
            <a:r>
              <a:rPr lang="en-US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trục</a:t>
            </a:r>
            <a:r>
              <a:rPr lang="en-US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số</a:t>
            </a:r>
            <a:endParaRPr lang="en-US" sz="36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6351" name="Object 31"/>
          <p:cNvGraphicFramePr>
            <a:graphicFrameLocks noChangeAspect="1"/>
          </p:cNvGraphicFramePr>
          <p:nvPr/>
        </p:nvGraphicFramePr>
        <p:xfrm>
          <a:off x="6337300" y="3200400"/>
          <a:ext cx="1100138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4" name="Equation" r:id="rId4" imgW="419040" imgH="393480" progId="Equation.3">
                  <p:embed/>
                </p:oleObj>
              </mc:Choice>
              <mc:Fallback>
                <p:oleObj name="Equation" r:id="rId4" imgW="419040" imgH="39348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7300" y="3200400"/>
                        <a:ext cx="1100138" cy="110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52" name="Object 32"/>
          <p:cNvGraphicFramePr>
            <a:graphicFrameLocks noChangeAspect="1"/>
          </p:cNvGraphicFramePr>
          <p:nvPr/>
        </p:nvGraphicFramePr>
        <p:xfrm>
          <a:off x="4557712" y="4229100"/>
          <a:ext cx="1100138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5" name="Equation" r:id="rId6" imgW="419040" imgH="393480" progId="Equation.3">
                  <p:embed/>
                </p:oleObj>
              </mc:Choice>
              <mc:Fallback>
                <p:oleObj name="Equation" r:id="rId6" imgW="419040" imgH="39348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7712" y="4229100"/>
                        <a:ext cx="1100138" cy="110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0" y="5257800"/>
            <a:ext cx="19431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VÝ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dô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 3</a:t>
            </a:r>
            <a:endParaRPr kumimoji="0" lang="en-US" sz="2400" b="1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29" name="Title 23"/>
          <p:cNvSpPr txBox="1">
            <a:spLocks/>
          </p:cNvSpPr>
          <p:nvPr/>
        </p:nvSpPr>
        <p:spPr bwMode="auto">
          <a:xfrm>
            <a:off x="1350963" y="5143500"/>
            <a:ext cx="7793037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Áp</a:t>
            </a:r>
            <a:r>
              <a:rPr lang="en-US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dụng</a:t>
            </a:r>
            <a:r>
              <a:rPr lang="en-US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biểu</a:t>
            </a:r>
            <a:r>
              <a:rPr lang="en-US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diễn</a:t>
            </a:r>
            <a:r>
              <a:rPr lang="en-US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phân</a:t>
            </a:r>
            <a:r>
              <a:rPr lang="en-US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số</a:t>
            </a:r>
            <a:r>
              <a:rPr lang="en-US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sau</a:t>
            </a:r>
            <a:r>
              <a:rPr lang="en-US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trên</a:t>
            </a:r>
            <a:r>
              <a:rPr lang="en-US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trục</a:t>
            </a:r>
            <a:r>
              <a:rPr lang="en-US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số</a:t>
            </a:r>
            <a:endParaRPr lang="en-US" sz="28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6353" name="Object 33"/>
          <p:cNvGraphicFramePr>
            <a:graphicFrameLocks noChangeAspect="1"/>
          </p:cNvGraphicFramePr>
          <p:nvPr/>
        </p:nvGraphicFramePr>
        <p:xfrm>
          <a:off x="2286000" y="5756275"/>
          <a:ext cx="1100137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6" name="Equation" r:id="rId8" imgW="419040" imgH="393480" progId="Equation.3">
                  <p:embed/>
                </p:oleObj>
              </mc:Choice>
              <mc:Fallback>
                <p:oleObj name="Equation" r:id="rId8" imgW="419040" imgH="39348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756275"/>
                        <a:ext cx="1100137" cy="110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Bar dir="vert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3"/>
          <p:cNvSpPr txBox="1">
            <a:spLocks/>
          </p:cNvSpPr>
          <p:nvPr/>
        </p:nvSpPr>
        <p:spPr bwMode="auto">
          <a:xfrm>
            <a:off x="1150938" y="1028700"/>
            <a:ext cx="77930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Biểu diễn số hữu tỉ trên trục số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23"/>
          <p:cNvSpPr txBox="1">
            <a:spLocks/>
          </p:cNvSpPr>
          <p:nvPr/>
        </p:nvSpPr>
        <p:spPr bwMode="auto">
          <a:xfrm>
            <a:off x="685800" y="2686050"/>
            <a:ext cx="77930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Nhận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xét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23"/>
          <p:cNvSpPr txBox="1">
            <a:spLocks/>
          </p:cNvSpPr>
          <p:nvPr/>
        </p:nvSpPr>
        <p:spPr bwMode="auto">
          <a:xfrm>
            <a:off x="571500" y="3714750"/>
            <a:ext cx="77930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Trên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trục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số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en-US" sz="32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điểm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biểu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diễn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số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hữu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tỉ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x </a:t>
            </a:r>
            <a:r>
              <a:rPr kumimoji="0" lang="en-US" sz="32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được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gọi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là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điểm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x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3"/>
          <p:cNvSpPr txBox="1">
            <a:spLocks/>
          </p:cNvSpPr>
          <p:nvPr/>
        </p:nvSpPr>
        <p:spPr bwMode="auto">
          <a:xfrm>
            <a:off x="1150938" y="1028700"/>
            <a:ext cx="77930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So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sánh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hai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số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hữu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tỉ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228600" y="280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So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s¸nh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 2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ph©n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sè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          vµ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800100" y="2114550"/>
            <a:ext cx="714375" cy="577850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17999">
                <a:srgbClr val="99CCFF">
                  <a:alpha val="82001"/>
                </a:srgbClr>
              </a:gs>
              <a:gs pos="36000">
                <a:srgbClr val="9966FF">
                  <a:alpha val="64000"/>
                </a:srgbClr>
              </a:gs>
              <a:gs pos="61000">
                <a:srgbClr val="CC99FF">
                  <a:alpha val="39000"/>
                </a:srgbClr>
              </a:gs>
              <a:gs pos="82001">
                <a:srgbClr val="99CCFF">
                  <a:alpha val="17999"/>
                </a:srgbClr>
              </a:gs>
              <a:gs pos="100000">
                <a:srgbClr val="CCCCFF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.VnClarendon" pitchFamily="34" charset="0"/>
              </a:rPr>
              <a:t>?4</a:t>
            </a:r>
          </a:p>
        </p:txBody>
      </p:sp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3429000" y="2686050"/>
          <a:ext cx="566738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9" name="Equation" r:id="rId4" imgW="253800" imgH="393480" progId="Equation.3">
                  <p:embed/>
                </p:oleObj>
              </mc:Choice>
              <mc:Fallback>
                <p:oleObj name="Equation" r:id="rId4" imgW="25380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686050"/>
                        <a:ext cx="566738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4800600" y="2628900"/>
          <a:ext cx="568325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0" name="Equation" r:id="rId6" imgW="253800" imgH="393480" progId="Equation.3">
                  <p:embed/>
                </p:oleObj>
              </mc:Choice>
              <mc:Fallback>
                <p:oleObj name="Equation" r:id="rId6" imgW="25380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628900"/>
                        <a:ext cx="568325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hecker/>
    <p:sndAc>
      <p:stSnd>
        <p:snd r:embed="rId3" name="laser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0025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>
                <a:latin typeface=".VnTime" pitchFamily="34" charset="0"/>
              </a:rPr>
              <a:t>Ta </a:t>
            </a:r>
            <a:r>
              <a:rPr lang="en-US" dirty="0" err="1">
                <a:latin typeface=".VnTime" pitchFamily="34" charset="0"/>
              </a:rPr>
              <a:t>cã</a:t>
            </a:r>
            <a:r>
              <a:rPr lang="en-US" dirty="0">
                <a:latin typeface=".VnTime" pitchFamily="34" charset="0"/>
              </a:rPr>
              <a:t>:</a:t>
            </a:r>
          </a:p>
          <a:p>
            <a:pPr>
              <a:buFont typeface="Wingdings" pitchFamily="2" charset="2"/>
              <a:buNone/>
            </a:pPr>
            <a:endParaRPr lang="en-US" dirty="0">
              <a:latin typeface=".VnTime" pitchFamily="34" charset="0"/>
            </a:endParaRPr>
          </a:p>
          <a:p>
            <a:pPr>
              <a:buFont typeface="Wingdings" pitchFamily="2" charset="2"/>
              <a:buNone/>
            </a:pPr>
            <a:endParaRPr lang="en-US" dirty="0">
              <a:latin typeface=".VnTime" pitchFamily="34" charset="0"/>
            </a:endParaRPr>
          </a:p>
          <a:p>
            <a:pPr>
              <a:buFont typeface="Wingdings" pitchFamily="2" charset="2"/>
              <a:buNone/>
            </a:pPr>
            <a:endParaRPr lang="en-US" dirty="0">
              <a:latin typeface=".VnTime" pitchFamily="34" charset="0"/>
            </a:endParaRPr>
          </a:p>
          <a:p>
            <a:pPr>
              <a:buFont typeface="Wingdings" pitchFamily="2" charset="2"/>
              <a:buNone/>
            </a:pPr>
            <a:endParaRPr lang="en-US" dirty="0">
              <a:latin typeface=".VnTime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>
                <a:latin typeface=".VnTime" pitchFamily="34" charset="0"/>
              </a:rPr>
              <a:t>V× -10 </a:t>
            </a:r>
            <a:r>
              <a:rPr lang="en-US" dirty="0" smtClean="0">
                <a:latin typeface=".VnTime" pitchFamily="34" charset="0"/>
              </a:rPr>
              <a:t>&gt; </a:t>
            </a:r>
            <a:r>
              <a:rPr lang="en-US" dirty="0">
                <a:latin typeface=".VnTime" pitchFamily="34" charset="0"/>
              </a:rPr>
              <a:t>-12 vµ 15&gt;0 </a:t>
            </a:r>
            <a:r>
              <a:rPr lang="en-US" dirty="0" err="1">
                <a:latin typeface=".VnTime" pitchFamily="34" charset="0"/>
              </a:rPr>
              <a:t>nªn</a:t>
            </a:r>
            <a:endParaRPr lang="en-US" dirty="0">
              <a:latin typeface=".VnTime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>
                <a:latin typeface=".VnTime" pitchFamily="34" charset="0"/>
              </a:rPr>
              <a:t>            </a:t>
            </a: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-496888" y="-17463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-496888" y="3216275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-496888" y="2878137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9400" name="Object 8"/>
          <p:cNvGraphicFramePr>
            <a:graphicFrameLocks noChangeAspect="1"/>
          </p:cNvGraphicFramePr>
          <p:nvPr/>
        </p:nvGraphicFramePr>
        <p:xfrm>
          <a:off x="2173287" y="2028825"/>
          <a:ext cx="3630613" cy="216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3" name="Equation" r:id="rId4" imgW="1562100" imgH="1066800" progId="Equation.3">
                  <p:embed/>
                </p:oleObj>
              </mc:Choice>
              <mc:Fallback>
                <p:oleObj name="Equation" r:id="rId4" imgW="1562100" imgH="10668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3287" y="2028825"/>
                        <a:ext cx="3630613" cy="2163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3" name="Rectangle 11"/>
          <p:cNvSpPr>
            <a:spLocks noChangeArrowheads="1"/>
          </p:cNvSpPr>
          <p:nvPr/>
        </p:nvSpPr>
        <p:spPr bwMode="auto">
          <a:xfrm>
            <a:off x="-496888" y="3216275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9402" name="Object 10"/>
          <p:cNvGraphicFramePr>
            <a:graphicFrameLocks noChangeAspect="1"/>
          </p:cNvGraphicFramePr>
          <p:nvPr/>
        </p:nvGraphicFramePr>
        <p:xfrm>
          <a:off x="4938712" y="4851400"/>
          <a:ext cx="3167063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4" name="Equation" r:id="rId6" imgW="1612900" imgH="393700" progId="Equation.3">
                  <p:embed/>
                </p:oleObj>
              </mc:Choice>
              <mc:Fallback>
                <p:oleObj name="Equation" r:id="rId6" imgW="1612900" imgH="3937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8712" y="4851400"/>
                        <a:ext cx="3167063" cy="768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itle 23"/>
          <p:cNvSpPr txBox="1">
            <a:spLocks/>
          </p:cNvSpPr>
          <p:nvPr/>
        </p:nvSpPr>
        <p:spPr bwMode="auto">
          <a:xfrm>
            <a:off x="1150938" y="1028700"/>
            <a:ext cx="77930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So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sánh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hai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số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hữu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tỉ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over dir="rd"/>
    <p:sndAc>
      <p:stSnd>
        <p:snd r:embed="rId3" name="coin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863" y="2852738"/>
            <a:ext cx="8229600" cy="2708275"/>
          </a:xfrm>
        </p:spPr>
        <p:txBody>
          <a:bodyPr/>
          <a:lstStyle/>
          <a:p>
            <a:pPr marL="3175" indent="-3175">
              <a:buNone/>
            </a:pPr>
            <a:r>
              <a:rPr lang="en-US" dirty="0" err="1">
                <a:latin typeface=".VnTime" pitchFamily="34" charset="0"/>
              </a:rPr>
              <a:t>Víi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hai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sè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h÷u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tØ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bÊt</a:t>
            </a:r>
            <a:r>
              <a:rPr lang="en-US" dirty="0">
                <a:latin typeface=".VnTime" pitchFamily="34" charset="0"/>
              </a:rPr>
              <a:t> k× x, y </a:t>
            </a:r>
            <a:r>
              <a:rPr lang="en-US" dirty="0" err="1">
                <a:latin typeface=".VnTime" pitchFamily="34" charset="0"/>
              </a:rPr>
              <a:t>ta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lu«n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cã</a:t>
            </a:r>
            <a:r>
              <a:rPr lang="en-US" dirty="0">
                <a:latin typeface=".VnTime" pitchFamily="34" charset="0"/>
              </a:rPr>
              <a:t> : x = y </a:t>
            </a:r>
            <a:r>
              <a:rPr lang="en-US" dirty="0" err="1">
                <a:latin typeface=".VnTime" pitchFamily="34" charset="0"/>
              </a:rPr>
              <a:t>hoÆc</a:t>
            </a:r>
            <a:r>
              <a:rPr lang="en-US" dirty="0">
                <a:latin typeface=".VnTime" pitchFamily="34" charset="0"/>
              </a:rPr>
              <a:t> x &lt; y </a:t>
            </a:r>
            <a:r>
              <a:rPr lang="en-US" dirty="0" err="1">
                <a:latin typeface=".VnTime" pitchFamily="34" charset="0"/>
              </a:rPr>
              <a:t>hoÆc</a:t>
            </a:r>
            <a:r>
              <a:rPr lang="en-US" dirty="0">
                <a:latin typeface=".VnTime" pitchFamily="34" charset="0"/>
              </a:rPr>
              <a:t> x &gt; y. Ta </a:t>
            </a:r>
            <a:r>
              <a:rPr lang="en-US" dirty="0" err="1">
                <a:latin typeface=".VnTime" pitchFamily="34" charset="0"/>
              </a:rPr>
              <a:t>cã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thÓ</a:t>
            </a:r>
            <a:r>
              <a:rPr lang="en-US" dirty="0">
                <a:latin typeface=".VnTime" pitchFamily="34" charset="0"/>
              </a:rPr>
              <a:t> so </a:t>
            </a:r>
            <a:r>
              <a:rPr lang="en-US" dirty="0" err="1">
                <a:latin typeface=".VnTime" pitchFamily="34" charset="0"/>
              </a:rPr>
              <a:t>s¸nh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hai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sè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h÷u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tØ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b»ng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c¸ch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viÕt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chóng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d­íi</a:t>
            </a:r>
            <a:r>
              <a:rPr lang="en-US" dirty="0">
                <a:latin typeface=".VnTime" pitchFamily="34" charset="0"/>
              </a:rPr>
              <a:t> d¹ng </a:t>
            </a:r>
            <a:r>
              <a:rPr lang="en-US" dirty="0" err="1">
                <a:latin typeface=".VnTime" pitchFamily="34" charset="0"/>
              </a:rPr>
              <a:t>ph©n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sè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råi</a:t>
            </a:r>
            <a:r>
              <a:rPr lang="en-US" dirty="0">
                <a:latin typeface=".VnTime" pitchFamily="34" charset="0"/>
              </a:rPr>
              <a:t> so </a:t>
            </a:r>
            <a:r>
              <a:rPr lang="en-US" dirty="0" err="1">
                <a:latin typeface=".VnTime" pitchFamily="34" charset="0"/>
              </a:rPr>
              <a:t>s¸nh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hai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ph©n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sè</a:t>
            </a:r>
            <a:r>
              <a:rPr lang="en-US" dirty="0">
                <a:latin typeface=".VnTime" pitchFamily="34" charset="0"/>
              </a:rPr>
              <a:t> ®ã. </a:t>
            </a:r>
          </a:p>
        </p:txBody>
      </p:sp>
      <p:pic>
        <p:nvPicPr>
          <p:cNvPr id="87044" name="Picture 3" descr="Khung hinh hoa PPT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816" t="51711"/>
          <a:stretch>
            <a:fillRect/>
          </a:stretch>
        </p:blipFill>
        <p:spPr bwMode="auto">
          <a:xfrm>
            <a:off x="3708400" y="1422400"/>
            <a:ext cx="54356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23"/>
          <p:cNvSpPr txBox="1">
            <a:spLocks/>
          </p:cNvSpPr>
          <p:nvPr/>
        </p:nvSpPr>
        <p:spPr bwMode="auto">
          <a:xfrm>
            <a:off x="1150938" y="1028700"/>
            <a:ext cx="77930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So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sánh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hai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số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hữu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tỉ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pull dir="rd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91" name="Bong hong thuy tinh - The Wall.mp3">
            <a:hlinkClick r:id="" action="ppaction://media"/>
          </p:cNvPr>
          <p:cNvPicPr>
            <a:picLocks noGrp="1" noRot="1" noChangeAspect="1" noChangeArrowheads="1"/>
          </p:cNvPicPr>
          <p:nvPr>
            <p:ph/>
            <a:audioFile r:link="rId1"/>
          </p:nvPr>
        </p:nvPicPr>
        <p:blipFill>
          <a:blip r:embed="rId4"/>
          <a:srcRect/>
          <a:stretch>
            <a:fillRect/>
          </a:stretch>
        </p:blipFill>
        <p:spPr>
          <a:xfrm>
            <a:off x="250825" y="6440488"/>
            <a:ext cx="173038" cy="173037"/>
          </a:xfrm>
        </p:spPr>
      </p:pic>
      <p:sp>
        <p:nvSpPr>
          <p:cNvPr id="9" name="Rectangle 8"/>
          <p:cNvSpPr/>
          <p:nvPr/>
        </p:nvSpPr>
        <p:spPr>
          <a:xfrm>
            <a:off x="1943100" y="800100"/>
            <a:ext cx="33505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ĐẠI SỐ 7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1550" y="2057400"/>
            <a:ext cx="737235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800" dirty="0" err="1" smtClean="0">
                <a:solidFill>
                  <a:srgbClr val="FF0000"/>
                </a:solidFill>
              </a:rPr>
              <a:t>Chương</a:t>
            </a:r>
            <a:r>
              <a:rPr lang="en-US" sz="2800" dirty="0" smtClean="0">
                <a:solidFill>
                  <a:srgbClr val="FF0000"/>
                </a:solidFill>
              </a:rPr>
              <a:t> I</a:t>
            </a:r>
            <a:r>
              <a:rPr lang="en-US" sz="2800" dirty="0" smtClean="0"/>
              <a:t>.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hữu</a:t>
            </a:r>
            <a:r>
              <a:rPr lang="en-US" sz="2800" dirty="0" smtClean="0"/>
              <a:t> </a:t>
            </a:r>
            <a:r>
              <a:rPr lang="en-US" sz="2800" dirty="0" err="1" smtClean="0"/>
              <a:t>tỉ</a:t>
            </a:r>
            <a:r>
              <a:rPr lang="en-US" sz="2800" dirty="0" smtClean="0"/>
              <a:t>.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thực</a:t>
            </a:r>
            <a:endParaRPr lang="en-US" sz="2800" dirty="0" smtClean="0"/>
          </a:p>
          <a:p>
            <a:pPr>
              <a:lnSpc>
                <a:spcPct val="200000"/>
              </a:lnSpc>
            </a:pPr>
            <a:r>
              <a:rPr lang="en-US" sz="2800" dirty="0" err="1" smtClean="0">
                <a:solidFill>
                  <a:srgbClr val="FF0000"/>
                </a:solidFill>
              </a:rPr>
              <a:t>Chương</a:t>
            </a:r>
            <a:r>
              <a:rPr lang="en-US" sz="2800" dirty="0" smtClean="0">
                <a:solidFill>
                  <a:srgbClr val="FF0000"/>
                </a:solidFill>
              </a:rPr>
              <a:t> II</a:t>
            </a:r>
            <a:r>
              <a:rPr lang="en-US" sz="2800" dirty="0" smtClean="0"/>
              <a:t>. </a:t>
            </a:r>
            <a:r>
              <a:rPr lang="en-US" sz="2800" dirty="0" err="1" smtClean="0"/>
              <a:t>Hàm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đồ</a:t>
            </a:r>
            <a:r>
              <a:rPr lang="en-US" sz="2800" dirty="0" smtClean="0"/>
              <a:t> </a:t>
            </a:r>
            <a:r>
              <a:rPr lang="en-US" sz="2800" dirty="0" err="1" smtClean="0"/>
              <a:t>thị</a:t>
            </a:r>
            <a:endParaRPr lang="en-US" sz="2800" dirty="0" smtClean="0"/>
          </a:p>
          <a:p>
            <a:pPr>
              <a:lnSpc>
                <a:spcPct val="200000"/>
              </a:lnSpc>
            </a:pPr>
            <a:r>
              <a:rPr lang="en-US" sz="2800" dirty="0" err="1" smtClean="0">
                <a:solidFill>
                  <a:srgbClr val="FF0000"/>
                </a:solidFill>
              </a:rPr>
              <a:t>Chương</a:t>
            </a:r>
            <a:r>
              <a:rPr lang="en-US" sz="2800" dirty="0" smtClean="0">
                <a:solidFill>
                  <a:srgbClr val="FF0000"/>
                </a:solidFill>
              </a:rPr>
              <a:t> III</a:t>
            </a:r>
            <a:r>
              <a:rPr lang="en-US" sz="2800" dirty="0" smtClean="0"/>
              <a:t>. </a:t>
            </a:r>
            <a:r>
              <a:rPr lang="en-US" sz="2800" dirty="0" err="1" smtClean="0"/>
              <a:t>Thống</a:t>
            </a:r>
            <a:r>
              <a:rPr lang="en-US" sz="2800" dirty="0" smtClean="0"/>
              <a:t> </a:t>
            </a:r>
            <a:r>
              <a:rPr lang="en-US" sz="2800" dirty="0" err="1" smtClean="0"/>
              <a:t>kê</a:t>
            </a:r>
            <a:endParaRPr lang="en-US" sz="2800" dirty="0" smtClean="0"/>
          </a:p>
          <a:p>
            <a:pPr>
              <a:lnSpc>
                <a:spcPct val="200000"/>
              </a:lnSpc>
            </a:pPr>
            <a:r>
              <a:rPr lang="en-US" sz="2800" dirty="0" err="1" smtClean="0">
                <a:solidFill>
                  <a:srgbClr val="FF0000"/>
                </a:solidFill>
              </a:rPr>
              <a:t>Chương</a:t>
            </a:r>
            <a:r>
              <a:rPr lang="en-US" sz="2800" dirty="0" smtClean="0">
                <a:solidFill>
                  <a:srgbClr val="FF0000"/>
                </a:solidFill>
              </a:rPr>
              <a:t> IV</a:t>
            </a:r>
            <a:r>
              <a:rPr lang="en-US" sz="2800" dirty="0" smtClean="0"/>
              <a:t>. </a:t>
            </a:r>
            <a:r>
              <a:rPr lang="en-US" sz="2800" dirty="0" err="1" smtClean="0"/>
              <a:t>Biểu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đại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endParaRPr lang="en-US" sz="2800" dirty="0"/>
          </a:p>
        </p:txBody>
      </p:sp>
    </p:spTree>
  </p:cSld>
  <p:clrMapOvr>
    <a:masterClrMapping/>
  </p:clrMapOvr>
  <p:transition spd="slow">
    <p:checker dir="vert"/>
    <p:sndAc>
      <p:stSnd>
        <p:snd r:embed="rId3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8610" fill="hold"/>
                                        <p:tgtEl>
                                          <p:spTgt spid="460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091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>
                <a:solidFill>
                  <a:schemeClr val="tx1"/>
                </a:solidFill>
                <a:latin typeface=".VnTime" pitchFamily="34" charset="0"/>
              </a:rPr>
              <a:t>VÝ </a:t>
            </a:r>
            <a:r>
              <a:rPr lang="en-US" sz="3400" dirty="0" err="1">
                <a:solidFill>
                  <a:schemeClr val="tx1"/>
                </a:solidFill>
                <a:latin typeface=".VnTime" pitchFamily="34" charset="0"/>
              </a:rPr>
              <a:t>dô</a:t>
            </a:r>
            <a:r>
              <a:rPr lang="en-US" sz="3400" dirty="0">
                <a:solidFill>
                  <a:schemeClr val="tx1"/>
                </a:solidFill>
                <a:latin typeface=".VnTime" pitchFamily="34" charset="0"/>
              </a:rPr>
              <a:t> 1:So </a:t>
            </a:r>
            <a:r>
              <a:rPr lang="en-US" sz="3400" dirty="0" err="1">
                <a:solidFill>
                  <a:schemeClr val="tx1"/>
                </a:solidFill>
                <a:latin typeface=".VnTime" pitchFamily="34" charset="0"/>
              </a:rPr>
              <a:t>s¸nh</a:t>
            </a:r>
            <a:r>
              <a:rPr lang="en-US" sz="3400" dirty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.VnTime" pitchFamily="34" charset="0"/>
              </a:rPr>
              <a:t>hai</a:t>
            </a:r>
            <a:r>
              <a:rPr lang="en-US" sz="3400" dirty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.VnTime" pitchFamily="34" charset="0"/>
              </a:rPr>
              <a:t>sè</a:t>
            </a:r>
            <a:r>
              <a:rPr lang="en-US" sz="3400" dirty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.VnTime" pitchFamily="34" charset="0"/>
              </a:rPr>
              <a:t>h÷u</a:t>
            </a:r>
            <a:r>
              <a:rPr lang="en-US" sz="3400" dirty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.VnTime" pitchFamily="34" charset="0"/>
              </a:rPr>
              <a:t>tØ</a:t>
            </a:r>
            <a:r>
              <a:rPr lang="en-US" sz="3400" dirty="0">
                <a:solidFill>
                  <a:schemeClr val="tx1"/>
                </a:solidFill>
                <a:latin typeface=".VnTime" pitchFamily="34" charset="0"/>
              </a:rPr>
              <a:t> -</a:t>
            </a:r>
            <a:r>
              <a:rPr lang="en-US" sz="3400" dirty="0" smtClean="0">
                <a:solidFill>
                  <a:schemeClr val="tx1"/>
                </a:solidFill>
                <a:latin typeface=".VnTime" pitchFamily="34" charset="0"/>
              </a:rPr>
              <a:t>0,6 vµ</a:t>
            </a:r>
            <a:endParaRPr lang="en-US" sz="3400" dirty="0">
              <a:solidFill>
                <a:schemeClr val="tx1"/>
              </a:solidFill>
              <a:latin typeface=".VnTime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u="sng" dirty="0" err="1">
                <a:latin typeface=".VnTime" pitchFamily="34" charset="0"/>
              </a:rPr>
              <a:t>gi¶i</a:t>
            </a:r>
            <a:r>
              <a:rPr lang="en-US" b="1" u="sng" dirty="0">
                <a:latin typeface=".VnTime" pitchFamily="34" charset="0"/>
              </a:rPr>
              <a:t>:</a:t>
            </a:r>
          </a:p>
          <a:p>
            <a:pPr>
              <a:buFont typeface="Wingdings" pitchFamily="2" charset="2"/>
              <a:buNone/>
            </a:pPr>
            <a:r>
              <a:rPr lang="en-US" sz="4000" b="1" dirty="0">
                <a:latin typeface=".VnTime" pitchFamily="34" charset="0"/>
              </a:rPr>
              <a:t>Ta </a:t>
            </a:r>
            <a:r>
              <a:rPr lang="en-US" sz="4000" b="1" dirty="0" err="1">
                <a:latin typeface=".VnTime" pitchFamily="34" charset="0"/>
              </a:rPr>
              <a:t>cã</a:t>
            </a:r>
            <a:r>
              <a:rPr lang="en-US" sz="4000" b="1" dirty="0">
                <a:latin typeface=".VnTime" pitchFamily="34" charset="0"/>
              </a:rPr>
              <a:t>:</a:t>
            </a:r>
          </a:p>
          <a:p>
            <a:pPr>
              <a:buFont typeface="Wingdings" pitchFamily="2" charset="2"/>
              <a:buNone/>
            </a:pPr>
            <a:r>
              <a:rPr lang="en-US" sz="4000" b="1" dirty="0" smtClean="0">
                <a:latin typeface=".VnTime" pitchFamily="34" charset="0"/>
              </a:rPr>
              <a:t>V</a:t>
            </a:r>
            <a:r>
              <a:rPr lang="en-US" sz="4000" b="1" dirty="0">
                <a:latin typeface=".VnTime" pitchFamily="34" charset="0"/>
              </a:rPr>
              <a:t>× -6&lt;-5 vµ 10&gt;0 </a:t>
            </a:r>
            <a:endParaRPr lang="en-US" sz="4000" b="1" dirty="0" smtClean="0">
              <a:latin typeface=".VnTime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4000" b="1" dirty="0" err="1" smtClean="0">
                <a:latin typeface=".VnTime" pitchFamily="34" charset="0"/>
              </a:rPr>
              <a:t>nªn</a:t>
            </a:r>
            <a:r>
              <a:rPr lang="en-US" sz="4000" b="1" dirty="0" smtClean="0">
                <a:latin typeface=".VnTime" pitchFamily="34" charset="0"/>
              </a:rPr>
              <a:t>                </a:t>
            </a:r>
            <a:r>
              <a:rPr lang="en-US" sz="4000" b="1" dirty="0">
                <a:latin typeface=".VnTime" pitchFamily="34" charset="0"/>
              </a:rPr>
              <a:t>hay </a:t>
            </a:r>
          </a:p>
        </p:txBody>
      </p:sp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7543800" y="971550"/>
          <a:ext cx="571500" cy="858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8" name="Equation" r:id="rId4" imgW="253800" imgH="393480" progId="Equation.3">
                  <p:embed/>
                </p:oleObj>
              </mc:Choice>
              <mc:Fallback>
                <p:oleObj name="Equation" r:id="rId4" imgW="25380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971550"/>
                        <a:ext cx="571500" cy="8581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.VnTime" pitchFamily="34" charset="0"/>
            </a:endParaRP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0" y="3233738"/>
            <a:ext cx="184731" cy="369332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.VnTime" pitchFamily="34" charset="0"/>
            </a:endParaRPr>
          </a:p>
        </p:txBody>
      </p:sp>
      <p:graphicFrame>
        <p:nvGraphicFramePr>
          <p:cNvPr id="60423" name="Object 7"/>
          <p:cNvGraphicFramePr>
            <a:graphicFrameLocks noChangeAspect="1"/>
          </p:cNvGraphicFramePr>
          <p:nvPr/>
        </p:nvGraphicFramePr>
        <p:xfrm>
          <a:off x="2613025" y="2103438"/>
          <a:ext cx="3225800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9" name="Equation" r:id="rId6" imgW="1384300" imgH="393700" progId="Equation.3">
                  <p:embed/>
                </p:oleObj>
              </mc:Choice>
              <mc:Fallback>
                <p:oleObj name="Equation" r:id="rId6" imgW="1384300" imgH="3937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3025" y="2103438"/>
                        <a:ext cx="3225800" cy="912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0" y="3233738"/>
            <a:ext cx="184731" cy="369332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.VnTime" pitchFamily="34" charset="0"/>
            </a:endParaRPr>
          </a:p>
        </p:txBody>
      </p:sp>
      <p:graphicFrame>
        <p:nvGraphicFramePr>
          <p:cNvPr id="60425" name="Object 9"/>
          <p:cNvGraphicFramePr>
            <a:graphicFrameLocks noChangeAspect="1"/>
          </p:cNvGraphicFramePr>
          <p:nvPr/>
        </p:nvGraphicFramePr>
        <p:xfrm>
          <a:off x="2228850" y="4171950"/>
          <a:ext cx="1630265" cy="997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0" name="Equation" r:id="rId8" imgW="634725" imgH="393529" progId="Equation.3">
                  <p:embed/>
                </p:oleObj>
              </mc:Choice>
              <mc:Fallback>
                <p:oleObj name="Equation" r:id="rId8" imgW="634725" imgH="393529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8850" y="4171950"/>
                        <a:ext cx="1630265" cy="9970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.VnTime" pitchFamily="34" charset="0"/>
            </a:endParaRPr>
          </a:p>
        </p:txBody>
      </p:sp>
      <p:graphicFrame>
        <p:nvGraphicFramePr>
          <p:cNvPr id="60427" name="Object 11"/>
          <p:cNvGraphicFramePr>
            <a:graphicFrameLocks noChangeAspect="1"/>
          </p:cNvGraphicFramePr>
          <p:nvPr/>
        </p:nvGraphicFramePr>
        <p:xfrm>
          <a:off x="5029200" y="4000500"/>
          <a:ext cx="1942295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1" name="Equation" r:id="rId10" imgW="698400" imgH="393480" progId="Equation.3">
                  <p:embed/>
                </p:oleObj>
              </mc:Choice>
              <mc:Fallback>
                <p:oleObj name="Equation" r:id="rId10" imgW="698400" imgH="393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000500"/>
                        <a:ext cx="1942295" cy="1085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omb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2. So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u="sng" dirty="0" err="1" smtClean="0">
                <a:latin typeface=".VnTime" pitchFamily="34" charset="0"/>
              </a:rPr>
              <a:t>Gi¶i</a:t>
            </a:r>
            <a:r>
              <a:rPr lang="en-US" b="1" u="sng" dirty="0">
                <a:latin typeface=".VnTime" pitchFamily="34" charset="0"/>
              </a:rPr>
              <a:t>:</a:t>
            </a:r>
          </a:p>
          <a:p>
            <a:pPr>
              <a:buFont typeface="Wingdings" pitchFamily="2" charset="2"/>
              <a:buNone/>
            </a:pPr>
            <a:r>
              <a:rPr lang="en-US" b="1" dirty="0">
                <a:latin typeface=".VnTime" pitchFamily="34" charset="0"/>
              </a:rPr>
              <a:t>Ta </a:t>
            </a:r>
            <a:r>
              <a:rPr lang="en-US" b="1" dirty="0" err="1">
                <a:latin typeface=".VnTime" pitchFamily="34" charset="0"/>
              </a:rPr>
              <a:t>cã</a:t>
            </a:r>
            <a:r>
              <a:rPr lang="en-US" b="1" dirty="0">
                <a:latin typeface=".VnTime" pitchFamily="34" charset="0"/>
              </a:rPr>
              <a:t>:</a:t>
            </a:r>
          </a:p>
          <a:p>
            <a:pPr>
              <a:buFont typeface="Wingdings" pitchFamily="2" charset="2"/>
              <a:buNone/>
            </a:pPr>
            <a:endParaRPr lang="en-US" b="1" dirty="0" smtClean="0">
              <a:latin typeface=".VnTime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b="1" dirty="0" smtClean="0">
                <a:latin typeface=".VnTime" pitchFamily="34" charset="0"/>
              </a:rPr>
              <a:t>V</a:t>
            </a:r>
            <a:r>
              <a:rPr lang="en-US" b="1" dirty="0">
                <a:latin typeface=".VnTime" pitchFamily="34" charset="0"/>
              </a:rPr>
              <a:t>× -</a:t>
            </a:r>
            <a:r>
              <a:rPr lang="en-US" b="1" dirty="0" smtClean="0">
                <a:latin typeface=".VnTime" pitchFamily="34" charset="0"/>
              </a:rPr>
              <a:t>7 &lt; 0 </a:t>
            </a:r>
            <a:r>
              <a:rPr lang="en-US" b="1" dirty="0">
                <a:latin typeface=".VnTime" pitchFamily="34" charset="0"/>
              </a:rPr>
              <a:t>vµ </a:t>
            </a:r>
            <a:r>
              <a:rPr lang="en-US" b="1" dirty="0" smtClean="0">
                <a:latin typeface=".VnTime" pitchFamily="34" charset="0"/>
              </a:rPr>
              <a:t>2 &gt; 0 </a:t>
            </a:r>
          </a:p>
          <a:p>
            <a:pPr>
              <a:buFont typeface="Wingdings" pitchFamily="2" charset="2"/>
              <a:buNone/>
            </a:pPr>
            <a:endParaRPr lang="en-US" b="1" dirty="0" smtClean="0">
              <a:latin typeface=".VnTime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b="1" dirty="0" err="1" smtClean="0">
                <a:latin typeface=".VnTime" pitchFamily="34" charset="0"/>
              </a:rPr>
              <a:t>nªn</a:t>
            </a:r>
            <a:r>
              <a:rPr lang="en-US" b="1" dirty="0" smtClean="0">
                <a:latin typeface=".VnTime" pitchFamily="34" charset="0"/>
              </a:rPr>
              <a:t>                </a:t>
            </a:r>
            <a:r>
              <a:rPr lang="en-US" b="1" dirty="0">
                <a:latin typeface=".VnTime" pitchFamily="34" charset="0"/>
              </a:rPr>
              <a:t>. </a:t>
            </a:r>
            <a:r>
              <a:rPr lang="en-US" b="1" dirty="0" err="1">
                <a:latin typeface=".VnTime" pitchFamily="34" charset="0"/>
              </a:rPr>
              <a:t>VËy</a:t>
            </a:r>
            <a:r>
              <a:rPr lang="en-US" b="1" dirty="0">
                <a:latin typeface=".VnTime" pitchFamily="34" charset="0"/>
              </a:rPr>
              <a:t>  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.VnTime" pitchFamily="34" charset="0"/>
            </a:endParaRPr>
          </a:p>
        </p:txBody>
      </p:sp>
      <p:graphicFrame>
        <p:nvGraphicFramePr>
          <p:cNvPr id="61444" name="Object 4"/>
          <p:cNvGraphicFramePr>
            <a:graphicFrameLocks noChangeAspect="1"/>
          </p:cNvGraphicFramePr>
          <p:nvPr/>
        </p:nvGraphicFramePr>
        <p:xfrm>
          <a:off x="6934200" y="1009650"/>
          <a:ext cx="64611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4" name="Equation" r:id="rId4" imgW="342751" imgH="393529" progId="Equation.3">
                  <p:embed/>
                </p:oleObj>
              </mc:Choice>
              <mc:Fallback>
                <p:oleObj name="Equation" r:id="rId4" imgW="342751" imgH="393529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009650"/>
                        <a:ext cx="646113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.VnTime" pitchFamily="34" charset="0"/>
            </a:endParaRPr>
          </a:p>
        </p:txBody>
      </p:sp>
      <p:graphicFrame>
        <p:nvGraphicFramePr>
          <p:cNvPr id="61446" name="Object 6"/>
          <p:cNvGraphicFramePr>
            <a:graphicFrameLocks noChangeAspect="1"/>
          </p:cNvGraphicFramePr>
          <p:nvPr/>
        </p:nvGraphicFramePr>
        <p:xfrm>
          <a:off x="2439988" y="2457450"/>
          <a:ext cx="2660534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5" name="Equation" r:id="rId6" imgW="1117115" imgH="393529" progId="Equation.3">
                  <p:embed/>
                </p:oleObj>
              </mc:Choice>
              <mc:Fallback>
                <p:oleObj name="Equation" r:id="rId6" imgW="1117115" imgH="393529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9988" y="2457450"/>
                        <a:ext cx="2660534" cy="931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.VnTime" pitchFamily="34" charset="0"/>
            </a:endParaRPr>
          </a:p>
        </p:txBody>
      </p:sp>
      <p:graphicFrame>
        <p:nvGraphicFramePr>
          <p:cNvPr id="61451" name="Object 11"/>
          <p:cNvGraphicFramePr>
            <a:graphicFrameLocks noChangeAspect="1"/>
          </p:cNvGraphicFramePr>
          <p:nvPr/>
        </p:nvGraphicFramePr>
        <p:xfrm>
          <a:off x="2171700" y="4857750"/>
          <a:ext cx="1257300" cy="937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6" name="Equation" r:id="rId8" imgW="520474" imgH="393529" progId="Equation.3">
                  <p:embed/>
                </p:oleObj>
              </mc:Choice>
              <mc:Fallback>
                <p:oleObj name="Equation" r:id="rId8" imgW="520474" imgH="393529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1700" y="4857750"/>
                        <a:ext cx="1257300" cy="9376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4" name="Rectangle 14"/>
          <p:cNvSpPr>
            <a:spLocks noChangeArrowheads="1"/>
          </p:cNvSpPr>
          <p:nvPr/>
        </p:nvSpPr>
        <p:spPr bwMode="auto">
          <a:xfrm>
            <a:off x="0" y="3233738"/>
            <a:ext cx="184731" cy="369332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.VnTime" pitchFamily="34" charset="0"/>
            </a:endParaRPr>
          </a:p>
        </p:txBody>
      </p:sp>
      <p:graphicFrame>
        <p:nvGraphicFramePr>
          <p:cNvPr id="61453" name="Object 13"/>
          <p:cNvGraphicFramePr>
            <a:graphicFrameLocks noChangeAspect="1"/>
          </p:cNvGraphicFramePr>
          <p:nvPr/>
        </p:nvGraphicFramePr>
        <p:xfrm>
          <a:off x="4457700" y="4800600"/>
          <a:ext cx="149714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7" name="Equation" r:id="rId10" imgW="583947" imgH="393529" progId="Equation.3">
                  <p:embed/>
                </p:oleObj>
              </mc:Choice>
              <mc:Fallback>
                <p:oleObj name="Equation" r:id="rId10" imgW="583947" imgH="393529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7700" y="4800600"/>
                        <a:ext cx="1497143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ver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343150"/>
            <a:ext cx="3306762" cy="590550"/>
          </a:xfrm>
        </p:spPr>
        <p:txBody>
          <a:bodyPr/>
          <a:lstStyle/>
          <a:p>
            <a:r>
              <a:rPr lang="en-US" sz="3200" dirty="0" err="1" smtClean="0"/>
              <a:t>Nhận</a:t>
            </a:r>
            <a:r>
              <a:rPr lang="en-US" sz="3200" dirty="0" smtClean="0"/>
              <a:t> </a:t>
            </a:r>
            <a:r>
              <a:rPr lang="en-US" sz="3200" dirty="0" err="1" smtClean="0"/>
              <a:t>xét</a:t>
            </a:r>
            <a:endParaRPr lang="en-US" sz="3200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3086100"/>
            <a:ext cx="7772400" cy="3486150"/>
          </a:xfrm>
        </p:spPr>
        <p:txBody>
          <a:bodyPr/>
          <a:lstStyle/>
          <a:p>
            <a:r>
              <a:rPr lang="en-US" b="1" dirty="0" err="1">
                <a:latin typeface=".VnTime" pitchFamily="34" charset="0"/>
              </a:rPr>
              <a:t>NÕu</a:t>
            </a:r>
            <a:r>
              <a:rPr lang="en-US" b="1" dirty="0">
                <a:latin typeface=".VnTime" pitchFamily="34" charset="0"/>
              </a:rPr>
              <a:t> x &lt; y </a:t>
            </a:r>
            <a:r>
              <a:rPr lang="en-US" b="1" dirty="0" err="1">
                <a:latin typeface=".VnTime" pitchFamily="34" charset="0"/>
              </a:rPr>
              <a:t>th</a:t>
            </a:r>
            <a:r>
              <a:rPr lang="en-US" b="1" dirty="0">
                <a:latin typeface=".VnTime" pitchFamily="34" charset="0"/>
              </a:rPr>
              <a:t>× </a:t>
            </a:r>
            <a:r>
              <a:rPr lang="en-US" b="1" dirty="0" err="1">
                <a:latin typeface=".VnTime" pitchFamily="34" charset="0"/>
              </a:rPr>
              <a:t>trªn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trôc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sè</a:t>
            </a:r>
            <a:r>
              <a:rPr lang="en-US" b="1" dirty="0">
                <a:latin typeface=".VnTime" pitchFamily="34" charset="0"/>
              </a:rPr>
              <a:t>, ®</a:t>
            </a:r>
            <a:r>
              <a:rPr lang="en-US" b="1" dirty="0" err="1">
                <a:latin typeface=".VnTime" pitchFamily="34" charset="0"/>
              </a:rPr>
              <a:t>iÓm</a:t>
            </a:r>
            <a:r>
              <a:rPr lang="en-US" b="1" dirty="0">
                <a:latin typeface=".VnTime" pitchFamily="34" charset="0"/>
              </a:rPr>
              <a:t> x ë </a:t>
            </a:r>
            <a:r>
              <a:rPr lang="en-US" b="1" dirty="0" err="1">
                <a:latin typeface=".VnTime" pitchFamily="34" charset="0"/>
              </a:rPr>
              <a:t>bªn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tr¸i</a:t>
            </a:r>
            <a:r>
              <a:rPr lang="en-US" b="1" dirty="0">
                <a:latin typeface=".VnTime" pitchFamily="34" charset="0"/>
              </a:rPr>
              <a:t> ®</a:t>
            </a:r>
            <a:r>
              <a:rPr lang="en-US" b="1" dirty="0" err="1">
                <a:latin typeface=".VnTime" pitchFamily="34" charset="0"/>
              </a:rPr>
              <a:t>iÓm</a:t>
            </a:r>
            <a:r>
              <a:rPr lang="en-US" b="1" dirty="0">
                <a:latin typeface=".VnTime" pitchFamily="34" charset="0"/>
              </a:rPr>
              <a:t> y.</a:t>
            </a:r>
          </a:p>
          <a:p>
            <a:r>
              <a:rPr lang="en-US" b="1" dirty="0" err="1">
                <a:latin typeface=".VnTime" pitchFamily="34" charset="0"/>
              </a:rPr>
              <a:t>Sè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h÷u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tØ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lín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h¬n</a:t>
            </a:r>
            <a:r>
              <a:rPr lang="en-US" b="1" dirty="0">
                <a:latin typeface=".VnTime" pitchFamily="34" charset="0"/>
              </a:rPr>
              <a:t> 0 </a:t>
            </a:r>
            <a:r>
              <a:rPr lang="en-US" b="1" dirty="0" err="1">
                <a:latin typeface=".VnTime" pitchFamily="34" charset="0"/>
              </a:rPr>
              <a:t>gäi</a:t>
            </a:r>
            <a:r>
              <a:rPr lang="en-US" b="1" dirty="0">
                <a:latin typeface=".VnTime" pitchFamily="34" charset="0"/>
              </a:rPr>
              <a:t> lµ </a:t>
            </a:r>
            <a:r>
              <a:rPr lang="en-US" b="1" dirty="0" err="1">
                <a:latin typeface=".VnTime" pitchFamily="34" charset="0"/>
              </a:rPr>
              <a:t>sè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h÷u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tØ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d­¬ng</a:t>
            </a:r>
            <a:r>
              <a:rPr lang="en-US" b="1" dirty="0">
                <a:latin typeface=".VnTime" pitchFamily="34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b="1" dirty="0">
                <a:latin typeface=".VnTime" pitchFamily="34" charset="0"/>
              </a:rPr>
              <a:t>     </a:t>
            </a:r>
            <a:r>
              <a:rPr lang="en-US" b="1" dirty="0" err="1">
                <a:latin typeface=".VnTime" pitchFamily="34" charset="0"/>
              </a:rPr>
              <a:t>Sè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h÷u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tØ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nhá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h¬n</a:t>
            </a:r>
            <a:r>
              <a:rPr lang="en-US" b="1" dirty="0">
                <a:latin typeface=".VnTime" pitchFamily="34" charset="0"/>
              </a:rPr>
              <a:t> 0 </a:t>
            </a:r>
            <a:r>
              <a:rPr lang="en-US" b="1" dirty="0" err="1">
                <a:latin typeface=".VnTime" pitchFamily="34" charset="0"/>
              </a:rPr>
              <a:t>gäi</a:t>
            </a:r>
            <a:r>
              <a:rPr lang="en-US" b="1" dirty="0">
                <a:latin typeface=".VnTime" pitchFamily="34" charset="0"/>
              </a:rPr>
              <a:t> lµ </a:t>
            </a:r>
            <a:r>
              <a:rPr lang="en-US" b="1" dirty="0" err="1">
                <a:latin typeface=".VnTime" pitchFamily="34" charset="0"/>
              </a:rPr>
              <a:t>sè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h÷u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tØ</a:t>
            </a:r>
            <a:r>
              <a:rPr lang="en-US" b="1" dirty="0">
                <a:latin typeface=".VnTime" pitchFamily="34" charset="0"/>
              </a:rPr>
              <a:t> ©m;</a:t>
            </a:r>
          </a:p>
          <a:p>
            <a:pPr>
              <a:buFont typeface="Wingdings" pitchFamily="2" charset="2"/>
              <a:buNone/>
            </a:pPr>
            <a:r>
              <a:rPr lang="en-US" b="1" dirty="0">
                <a:latin typeface=".VnTime" pitchFamily="34" charset="0"/>
              </a:rPr>
              <a:t>    </a:t>
            </a:r>
            <a:r>
              <a:rPr lang="en-US" b="1" dirty="0" err="1">
                <a:latin typeface=".VnTime" pitchFamily="34" charset="0"/>
              </a:rPr>
              <a:t>Sè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h÷u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tØ</a:t>
            </a:r>
            <a:r>
              <a:rPr lang="en-US" b="1" dirty="0">
                <a:latin typeface=".VnTime" pitchFamily="34" charset="0"/>
              </a:rPr>
              <a:t> 0 </a:t>
            </a:r>
            <a:r>
              <a:rPr lang="en-US" b="1" dirty="0" err="1">
                <a:latin typeface=".VnTime" pitchFamily="34" charset="0"/>
              </a:rPr>
              <a:t>kh«ng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ph¶i</a:t>
            </a:r>
            <a:r>
              <a:rPr lang="en-US" b="1" dirty="0">
                <a:latin typeface=".VnTime" pitchFamily="34" charset="0"/>
              </a:rPr>
              <a:t> lµ </a:t>
            </a:r>
            <a:r>
              <a:rPr lang="en-US" b="1" dirty="0" err="1">
                <a:latin typeface=".VnTime" pitchFamily="34" charset="0"/>
              </a:rPr>
              <a:t>sè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h÷u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tØ</a:t>
            </a:r>
            <a:r>
              <a:rPr lang="en-US" b="1" dirty="0">
                <a:latin typeface=".VnTime" pitchFamily="34" charset="0"/>
              </a:rPr>
              <a:t> d­ong </a:t>
            </a:r>
            <a:r>
              <a:rPr lang="en-US" b="1" dirty="0" err="1">
                <a:latin typeface=".VnTime" pitchFamily="34" charset="0"/>
              </a:rPr>
              <a:t>còng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kh«ng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ph¶i</a:t>
            </a:r>
            <a:r>
              <a:rPr lang="en-US" b="1" dirty="0">
                <a:latin typeface=".VnTime" pitchFamily="34" charset="0"/>
              </a:rPr>
              <a:t> lµ </a:t>
            </a:r>
            <a:r>
              <a:rPr lang="en-US" b="1" dirty="0" err="1">
                <a:latin typeface=".VnTime" pitchFamily="34" charset="0"/>
              </a:rPr>
              <a:t>sè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h÷u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tØ</a:t>
            </a:r>
            <a:r>
              <a:rPr lang="en-US" b="1" dirty="0">
                <a:latin typeface=".VnTime" pitchFamily="34" charset="0"/>
              </a:rPr>
              <a:t> ©m.</a:t>
            </a:r>
          </a:p>
        </p:txBody>
      </p:sp>
      <p:sp>
        <p:nvSpPr>
          <p:cNvPr id="6" name="Title 23"/>
          <p:cNvSpPr txBox="1">
            <a:spLocks/>
          </p:cNvSpPr>
          <p:nvPr/>
        </p:nvSpPr>
        <p:spPr bwMode="auto">
          <a:xfrm>
            <a:off x="1150938" y="1028700"/>
            <a:ext cx="77930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So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sánh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hai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số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hữu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tỉ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omb dir="vert"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3771900"/>
            <a:ext cx="8858250" cy="1143000"/>
          </a:xfrm>
        </p:spPr>
        <p:txBody>
          <a:bodyPr/>
          <a:lstStyle/>
          <a:p>
            <a:r>
              <a:rPr lang="en-US" sz="3400" b="1" dirty="0" err="1">
                <a:latin typeface=".VnTime" pitchFamily="34" charset="0"/>
              </a:rPr>
              <a:t>Trong</a:t>
            </a:r>
            <a:r>
              <a:rPr lang="en-US" sz="3400" b="1" dirty="0">
                <a:latin typeface=".VnTime" pitchFamily="34" charset="0"/>
              </a:rPr>
              <a:t> </a:t>
            </a:r>
            <a:r>
              <a:rPr lang="en-US" sz="3400" b="1" dirty="0" err="1">
                <a:latin typeface=".VnTime" pitchFamily="34" charset="0"/>
              </a:rPr>
              <a:t>c¸c</a:t>
            </a:r>
            <a:r>
              <a:rPr lang="en-US" sz="3400" b="1" dirty="0">
                <a:latin typeface=".VnTime" pitchFamily="34" charset="0"/>
              </a:rPr>
              <a:t> </a:t>
            </a:r>
            <a:r>
              <a:rPr lang="en-US" sz="3400" b="1" dirty="0" err="1">
                <a:latin typeface=".VnTime" pitchFamily="34" charset="0"/>
              </a:rPr>
              <a:t>sè</a:t>
            </a:r>
            <a:r>
              <a:rPr lang="en-US" sz="3400" b="1" dirty="0">
                <a:latin typeface=".VnTime" pitchFamily="34" charset="0"/>
              </a:rPr>
              <a:t> </a:t>
            </a:r>
            <a:r>
              <a:rPr lang="en-US" sz="3400" b="1" dirty="0" err="1">
                <a:latin typeface=".VnTime" pitchFamily="34" charset="0"/>
              </a:rPr>
              <a:t>h÷u</a:t>
            </a:r>
            <a:r>
              <a:rPr lang="en-US" sz="3400" b="1" dirty="0">
                <a:latin typeface=".VnTime" pitchFamily="34" charset="0"/>
              </a:rPr>
              <a:t> </a:t>
            </a:r>
            <a:r>
              <a:rPr lang="en-US" sz="3400" b="1" dirty="0" err="1">
                <a:latin typeface=".VnTime" pitchFamily="34" charset="0"/>
              </a:rPr>
              <a:t>tØ</a:t>
            </a:r>
            <a:r>
              <a:rPr lang="en-US" sz="3400" b="1" dirty="0">
                <a:latin typeface=".VnTime" pitchFamily="34" charset="0"/>
              </a:rPr>
              <a:t> </a:t>
            </a:r>
            <a:r>
              <a:rPr lang="en-US" sz="3400" b="1" dirty="0" err="1">
                <a:latin typeface=".VnTime" pitchFamily="34" charset="0"/>
              </a:rPr>
              <a:t>sau</a:t>
            </a:r>
            <a:r>
              <a:rPr lang="en-US" sz="3400" b="1" dirty="0">
                <a:latin typeface=".VnTime" pitchFamily="34" charset="0"/>
              </a:rPr>
              <a:t>, </a:t>
            </a:r>
            <a:r>
              <a:rPr lang="en-US" sz="3400" b="1" dirty="0" err="1">
                <a:latin typeface=".VnTime" pitchFamily="34" charset="0"/>
              </a:rPr>
              <a:t>sè</a:t>
            </a:r>
            <a:r>
              <a:rPr lang="en-US" sz="3400" b="1" dirty="0">
                <a:latin typeface=".VnTime" pitchFamily="34" charset="0"/>
              </a:rPr>
              <a:t> </a:t>
            </a:r>
            <a:r>
              <a:rPr lang="en-US" sz="3400" b="1" dirty="0" err="1">
                <a:latin typeface=".VnTime" pitchFamily="34" charset="0"/>
              </a:rPr>
              <a:t>nµo</a:t>
            </a:r>
            <a:r>
              <a:rPr lang="en-US" sz="3400" b="1" dirty="0">
                <a:latin typeface=".VnTime" pitchFamily="34" charset="0"/>
              </a:rPr>
              <a:t> lµ </a:t>
            </a:r>
            <a:r>
              <a:rPr lang="en-US" sz="3400" b="1" dirty="0" err="1">
                <a:latin typeface=".VnTime" pitchFamily="34" charset="0"/>
              </a:rPr>
              <a:t>sè</a:t>
            </a:r>
            <a:r>
              <a:rPr lang="en-US" sz="3400" b="1" dirty="0">
                <a:latin typeface=".VnTime" pitchFamily="34" charset="0"/>
              </a:rPr>
              <a:t> </a:t>
            </a:r>
            <a:r>
              <a:rPr lang="en-US" sz="3400" b="1" dirty="0" err="1">
                <a:latin typeface=".VnTime" pitchFamily="34" charset="0"/>
              </a:rPr>
              <a:t>h÷u</a:t>
            </a:r>
            <a:r>
              <a:rPr lang="en-US" sz="3400" b="1" dirty="0">
                <a:latin typeface=".VnTime" pitchFamily="34" charset="0"/>
              </a:rPr>
              <a:t> </a:t>
            </a:r>
            <a:r>
              <a:rPr lang="en-US" sz="3400" b="1" dirty="0" err="1">
                <a:latin typeface=".VnTime" pitchFamily="34" charset="0"/>
              </a:rPr>
              <a:t>tØ</a:t>
            </a:r>
            <a:r>
              <a:rPr lang="en-US" sz="3400" b="1" dirty="0">
                <a:latin typeface=".VnTime" pitchFamily="34" charset="0"/>
              </a:rPr>
              <a:t> </a:t>
            </a:r>
            <a:r>
              <a:rPr lang="en-US" sz="3400" b="1" dirty="0" err="1">
                <a:latin typeface=".VnTime" pitchFamily="34" charset="0"/>
              </a:rPr>
              <a:t>d­¬ng</a:t>
            </a:r>
            <a:r>
              <a:rPr lang="en-US" sz="3400" b="1" dirty="0">
                <a:latin typeface=".VnTime" pitchFamily="34" charset="0"/>
              </a:rPr>
              <a:t> , </a:t>
            </a:r>
            <a:r>
              <a:rPr lang="en-US" sz="3400" b="1" dirty="0" err="1">
                <a:latin typeface=".VnTime" pitchFamily="34" charset="0"/>
              </a:rPr>
              <a:t>sè</a:t>
            </a:r>
            <a:r>
              <a:rPr lang="en-US" sz="3400" b="1" dirty="0">
                <a:latin typeface=".VnTime" pitchFamily="34" charset="0"/>
              </a:rPr>
              <a:t> </a:t>
            </a:r>
            <a:r>
              <a:rPr lang="en-US" sz="3400" b="1" dirty="0" err="1">
                <a:latin typeface=".VnTime" pitchFamily="34" charset="0"/>
              </a:rPr>
              <a:t>nµo</a:t>
            </a:r>
            <a:r>
              <a:rPr lang="en-US" sz="3400" b="1" dirty="0">
                <a:latin typeface=".VnTime" pitchFamily="34" charset="0"/>
              </a:rPr>
              <a:t> lµ </a:t>
            </a:r>
            <a:r>
              <a:rPr lang="en-US" sz="3400" b="1" dirty="0" err="1">
                <a:latin typeface=".VnTime" pitchFamily="34" charset="0"/>
              </a:rPr>
              <a:t>sè</a:t>
            </a:r>
            <a:r>
              <a:rPr lang="en-US" sz="3400" b="1" dirty="0">
                <a:latin typeface=".VnTime" pitchFamily="34" charset="0"/>
              </a:rPr>
              <a:t> </a:t>
            </a:r>
            <a:r>
              <a:rPr lang="en-US" sz="3400" b="1" dirty="0" err="1">
                <a:latin typeface=".VnTime" pitchFamily="34" charset="0"/>
              </a:rPr>
              <a:t>h÷u</a:t>
            </a:r>
            <a:r>
              <a:rPr lang="en-US" sz="3400" b="1" dirty="0">
                <a:latin typeface=".VnTime" pitchFamily="34" charset="0"/>
              </a:rPr>
              <a:t> </a:t>
            </a:r>
            <a:r>
              <a:rPr lang="en-US" sz="3400" b="1" dirty="0" err="1">
                <a:latin typeface=".VnTime" pitchFamily="34" charset="0"/>
              </a:rPr>
              <a:t>tØ</a:t>
            </a:r>
            <a:r>
              <a:rPr lang="en-US" sz="3400" b="1" dirty="0">
                <a:latin typeface=".VnTime" pitchFamily="34" charset="0"/>
              </a:rPr>
              <a:t>  ©m, </a:t>
            </a:r>
            <a:r>
              <a:rPr lang="en-US" sz="3400" b="1" dirty="0" err="1">
                <a:latin typeface=".VnTime" pitchFamily="34" charset="0"/>
              </a:rPr>
              <a:t>sè</a:t>
            </a:r>
            <a:r>
              <a:rPr lang="en-US" sz="3400" b="1" dirty="0">
                <a:latin typeface=".VnTime" pitchFamily="34" charset="0"/>
              </a:rPr>
              <a:t> </a:t>
            </a:r>
            <a:r>
              <a:rPr lang="en-US" sz="3400" b="1" dirty="0" err="1">
                <a:latin typeface=".VnTime" pitchFamily="34" charset="0"/>
              </a:rPr>
              <a:t>nµo</a:t>
            </a:r>
            <a:r>
              <a:rPr lang="en-US" sz="3400" b="1" dirty="0">
                <a:latin typeface=".VnTime" pitchFamily="34" charset="0"/>
              </a:rPr>
              <a:t> </a:t>
            </a:r>
            <a:r>
              <a:rPr lang="en-US" sz="3400" b="1" dirty="0" err="1">
                <a:latin typeface=".VnTime" pitchFamily="34" charset="0"/>
              </a:rPr>
              <a:t>kh«ng</a:t>
            </a:r>
            <a:r>
              <a:rPr lang="en-US" sz="3400" b="1" dirty="0">
                <a:latin typeface=".VnTime" pitchFamily="34" charset="0"/>
              </a:rPr>
              <a:t> </a:t>
            </a:r>
            <a:r>
              <a:rPr lang="en-US" sz="3400" b="1" dirty="0" err="1">
                <a:latin typeface=".VnTime" pitchFamily="34" charset="0"/>
              </a:rPr>
              <a:t>ph¶i</a:t>
            </a:r>
            <a:r>
              <a:rPr lang="en-US" sz="3400" b="1" dirty="0">
                <a:latin typeface=".VnTime" pitchFamily="34" charset="0"/>
              </a:rPr>
              <a:t> lµ </a:t>
            </a:r>
            <a:r>
              <a:rPr lang="en-US" sz="3400" b="1" dirty="0" err="1">
                <a:latin typeface=".VnTime" pitchFamily="34" charset="0"/>
              </a:rPr>
              <a:t>sè</a:t>
            </a:r>
            <a:r>
              <a:rPr lang="en-US" sz="3400" b="1" dirty="0">
                <a:latin typeface=".VnTime" pitchFamily="34" charset="0"/>
              </a:rPr>
              <a:t> </a:t>
            </a:r>
            <a:r>
              <a:rPr lang="en-US" sz="3400" b="1" dirty="0" err="1">
                <a:latin typeface=".VnTime" pitchFamily="34" charset="0"/>
              </a:rPr>
              <a:t>h÷u</a:t>
            </a:r>
            <a:r>
              <a:rPr lang="en-US" sz="3400" b="1" dirty="0">
                <a:latin typeface=".VnTime" pitchFamily="34" charset="0"/>
              </a:rPr>
              <a:t> </a:t>
            </a:r>
            <a:r>
              <a:rPr lang="en-US" sz="3400" b="1" dirty="0" err="1">
                <a:latin typeface=".VnTime" pitchFamily="34" charset="0"/>
              </a:rPr>
              <a:t>tØ</a:t>
            </a:r>
            <a:r>
              <a:rPr lang="en-US" sz="3400" b="1" dirty="0">
                <a:latin typeface=".VnTime" pitchFamily="34" charset="0"/>
              </a:rPr>
              <a:t> </a:t>
            </a:r>
            <a:r>
              <a:rPr lang="en-US" sz="3400" b="1" dirty="0" err="1">
                <a:latin typeface=".VnTime" pitchFamily="34" charset="0"/>
              </a:rPr>
              <a:t>d­¬ng</a:t>
            </a:r>
            <a:r>
              <a:rPr lang="en-US" sz="3400" b="1" dirty="0">
                <a:latin typeface=".VnTime" pitchFamily="34" charset="0"/>
              </a:rPr>
              <a:t> </a:t>
            </a:r>
            <a:r>
              <a:rPr lang="en-US" sz="3400" b="1" dirty="0" err="1">
                <a:latin typeface=".VnTime" pitchFamily="34" charset="0"/>
              </a:rPr>
              <a:t>còng</a:t>
            </a:r>
            <a:r>
              <a:rPr lang="en-US" sz="3400" b="1" dirty="0">
                <a:latin typeface=".VnTime" pitchFamily="34" charset="0"/>
              </a:rPr>
              <a:t> </a:t>
            </a:r>
            <a:r>
              <a:rPr lang="en-US" sz="3400" b="1" dirty="0" err="1">
                <a:latin typeface=".VnTime" pitchFamily="34" charset="0"/>
              </a:rPr>
              <a:t>kh«ng</a:t>
            </a:r>
            <a:r>
              <a:rPr lang="en-US" sz="3400" b="1" dirty="0">
                <a:latin typeface=".VnTime" pitchFamily="34" charset="0"/>
              </a:rPr>
              <a:t> lµ </a:t>
            </a:r>
            <a:r>
              <a:rPr lang="en-US" sz="3400" b="1" dirty="0" err="1">
                <a:latin typeface=".VnTime" pitchFamily="34" charset="0"/>
              </a:rPr>
              <a:t>sè</a:t>
            </a:r>
            <a:r>
              <a:rPr lang="en-US" sz="3400" b="1" dirty="0">
                <a:latin typeface=".VnTime" pitchFamily="34" charset="0"/>
              </a:rPr>
              <a:t> </a:t>
            </a:r>
            <a:r>
              <a:rPr lang="en-US" sz="3400" b="1" dirty="0" err="1">
                <a:latin typeface=".VnTime" pitchFamily="34" charset="0"/>
              </a:rPr>
              <a:t>h÷u</a:t>
            </a:r>
            <a:r>
              <a:rPr lang="en-US" sz="3400" b="1" dirty="0">
                <a:latin typeface=".VnTime" pitchFamily="34" charset="0"/>
              </a:rPr>
              <a:t> </a:t>
            </a:r>
            <a:r>
              <a:rPr lang="en-US" sz="3400" b="1" dirty="0" err="1">
                <a:latin typeface=".VnTime" pitchFamily="34" charset="0"/>
              </a:rPr>
              <a:t>tØ</a:t>
            </a:r>
            <a:r>
              <a:rPr lang="en-US" sz="3400" b="1" dirty="0">
                <a:latin typeface=".VnTime" pitchFamily="34" charset="0"/>
              </a:rPr>
              <a:t> ©m?</a:t>
            </a: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571500" y="2286000"/>
            <a:ext cx="979488" cy="863600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17999">
                <a:srgbClr val="99CCFF">
                  <a:alpha val="82001"/>
                </a:srgbClr>
              </a:gs>
              <a:gs pos="36000">
                <a:srgbClr val="9966FF">
                  <a:alpha val="64000"/>
                </a:srgbClr>
              </a:gs>
              <a:gs pos="61000">
                <a:srgbClr val="CC99FF">
                  <a:alpha val="39000"/>
                </a:srgbClr>
              </a:gs>
              <a:gs pos="82001">
                <a:srgbClr val="99CCFF">
                  <a:alpha val="17999"/>
                </a:srgbClr>
              </a:gs>
              <a:gs pos="100000">
                <a:srgbClr val="CCCCFF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0066"/>
                </a:solidFill>
                <a:latin typeface=".VnClarendon" pitchFamily="34" charset="0"/>
              </a:rPr>
              <a:t>?5</a:t>
            </a:r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0117" name="Object 5"/>
          <p:cNvGraphicFramePr>
            <a:graphicFrameLocks noChangeAspect="1"/>
          </p:cNvGraphicFramePr>
          <p:nvPr/>
        </p:nvGraphicFramePr>
        <p:xfrm>
          <a:off x="1943100" y="4743450"/>
          <a:ext cx="4435475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8" name="Equation" r:id="rId4" imgW="1473200" imgH="393700" progId="Equation.3">
                  <p:embed/>
                </p:oleObj>
              </mc:Choice>
              <mc:Fallback>
                <p:oleObj name="Equation" r:id="rId4" imgW="1473200" imgH="3937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4743450"/>
                        <a:ext cx="4435475" cy="127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itle 23"/>
          <p:cNvSpPr txBox="1">
            <a:spLocks/>
          </p:cNvSpPr>
          <p:nvPr/>
        </p:nvSpPr>
        <p:spPr bwMode="auto">
          <a:xfrm>
            <a:off x="1150938" y="1028700"/>
            <a:ext cx="77930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So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sánh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hai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số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hữu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tỉ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over dir="r"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114800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 dirty="0">
                <a:latin typeface=".VnTime" pitchFamily="34" charset="0"/>
              </a:rPr>
              <a:t>-</a:t>
            </a:r>
            <a:r>
              <a:rPr lang="en-US" dirty="0" err="1">
                <a:latin typeface=".VnTime" pitchFamily="34" charset="0"/>
              </a:rPr>
              <a:t>C¸c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sè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h÷u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tØ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d­¬ng</a:t>
            </a:r>
            <a:r>
              <a:rPr lang="en-US" dirty="0">
                <a:latin typeface=".VnTime" pitchFamily="34" charset="0"/>
              </a:rPr>
              <a:t>: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dirty="0" smtClean="0">
                <a:latin typeface=".VnTime" pitchFamily="34" charset="0"/>
              </a:rPr>
              <a:t>-</a:t>
            </a:r>
            <a:r>
              <a:rPr lang="en-US" dirty="0" err="1">
                <a:latin typeface=".VnTime" pitchFamily="34" charset="0"/>
              </a:rPr>
              <a:t>C¸c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sè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h÷u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tØ</a:t>
            </a:r>
            <a:r>
              <a:rPr lang="en-US" dirty="0">
                <a:latin typeface=".VnTime" pitchFamily="34" charset="0"/>
              </a:rPr>
              <a:t> ©m </a:t>
            </a:r>
            <a:r>
              <a:rPr lang="en-US" dirty="0" smtClean="0">
                <a:latin typeface=".VnTime" pitchFamily="34" charset="0"/>
              </a:rPr>
              <a:t>: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dirty="0" smtClean="0">
                <a:latin typeface=".VnTime" pitchFamily="34" charset="0"/>
              </a:rPr>
              <a:t>-</a:t>
            </a:r>
            <a:r>
              <a:rPr lang="en-US" dirty="0" err="1">
                <a:latin typeface=".VnTime" pitchFamily="34" charset="0"/>
              </a:rPr>
              <a:t>Sè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kh«ng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ph¶i</a:t>
            </a:r>
            <a:r>
              <a:rPr lang="en-US" dirty="0">
                <a:latin typeface=".VnTime" pitchFamily="34" charset="0"/>
              </a:rPr>
              <a:t> lµ </a:t>
            </a:r>
            <a:r>
              <a:rPr lang="en-US" dirty="0" err="1">
                <a:latin typeface=".VnTime" pitchFamily="34" charset="0"/>
              </a:rPr>
              <a:t>sè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h÷u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tØ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d­¬ng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còng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kh«ng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ph¶i</a:t>
            </a:r>
            <a:r>
              <a:rPr lang="en-US" dirty="0">
                <a:latin typeface=".VnTime" pitchFamily="34" charset="0"/>
              </a:rPr>
              <a:t> lµ </a:t>
            </a:r>
            <a:r>
              <a:rPr lang="en-US" dirty="0" err="1">
                <a:latin typeface=".VnTime" pitchFamily="34" charset="0"/>
              </a:rPr>
              <a:t>sè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h÷u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tØ</a:t>
            </a:r>
            <a:r>
              <a:rPr lang="en-US" dirty="0">
                <a:latin typeface=".VnTime" pitchFamily="34" charset="0"/>
              </a:rPr>
              <a:t> ©m :</a:t>
            </a:r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1140" name="Object 4"/>
          <p:cNvGraphicFramePr>
            <a:graphicFrameLocks noChangeAspect="1"/>
          </p:cNvGraphicFramePr>
          <p:nvPr/>
        </p:nvGraphicFramePr>
        <p:xfrm>
          <a:off x="3943350" y="1943100"/>
          <a:ext cx="979488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5" name="Equation" r:id="rId4" imgW="419040" imgH="393480" progId="Equation.3">
                  <p:embed/>
                </p:oleObj>
              </mc:Choice>
              <mc:Fallback>
                <p:oleObj name="Equation" r:id="rId4" imgW="41904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3350" y="1943100"/>
                        <a:ext cx="979488" cy="912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1142" name="Object 6"/>
          <p:cNvGraphicFramePr>
            <a:graphicFrameLocks noChangeAspect="1"/>
          </p:cNvGraphicFramePr>
          <p:nvPr/>
        </p:nvGraphicFramePr>
        <p:xfrm>
          <a:off x="3314700" y="2857500"/>
          <a:ext cx="1589087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6" name="Equation" r:id="rId6" imgW="736560" imgH="393480" progId="Equation.3">
                  <p:embed/>
                </p:oleObj>
              </mc:Choice>
              <mc:Fallback>
                <p:oleObj name="Equation" r:id="rId6" imgW="73656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4700" y="2857500"/>
                        <a:ext cx="1589087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45" name="Rectangle 9"/>
          <p:cNvSpPr>
            <a:spLocks noChangeArrowheads="1"/>
          </p:cNvSpPr>
          <p:nvPr/>
        </p:nvSpPr>
        <p:spPr bwMode="auto">
          <a:xfrm>
            <a:off x="-382588" y="1066800"/>
            <a:ext cx="9144001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1144" name="Object 8"/>
          <p:cNvGraphicFramePr>
            <a:graphicFrameLocks noChangeAspect="1"/>
          </p:cNvGraphicFramePr>
          <p:nvPr/>
        </p:nvGraphicFramePr>
        <p:xfrm>
          <a:off x="2800350" y="4400550"/>
          <a:ext cx="593725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7" name="Equation" r:id="rId8" imgW="253800" imgH="393480" progId="Equation.3">
                  <p:embed/>
                </p:oleObj>
              </mc:Choice>
              <mc:Fallback>
                <p:oleObj name="Equation" r:id="rId8" imgW="25380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0350" y="4400550"/>
                        <a:ext cx="593725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itle 23"/>
          <p:cNvSpPr txBox="1">
            <a:spLocks/>
          </p:cNvSpPr>
          <p:nvPr/>
        </p:nvSpPr>
        <p:spPr bwMode="auto">
          <a:xfrm>
            <a:off x="1150938" y="1028700"/>
            <a:ext cx="77930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So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sánh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hai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số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hữu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tỉ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itle 23"/>
          <p:cNvSpPr txBox="1">
            <a:spLocks/>
          </p:cNvSpPr>
          <p:nvPr/>
        </p:nvSpPr>
        <p:spPr bwMode="auto">
          <a:xfrm>
            <a:off x="0" y="5372100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Nhận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xét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dấu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tử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mẫu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phân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số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biểu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diễn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số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hữu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tỉ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đó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zoom dir="in"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3" name="WordArt 5"/>
          <p:cNvSpPr>
            <a:spLocks noChangeArrowheads="1" noChangeShapeType="1" noTextEdit="1"/>
          </p:cNvSpPr>
          <p:nvPr/>
        </p:nvSpPr>
        <p:spPr bwMode="auto">
          <a:xfrm>
            <a:off x="2786063" y="0"/>
            <a:ext cx="4262437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Time" pitchFamily="34" charset="0"/>
              </a:rPr>
              <a:t>DÆn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Time" pitchFamily="34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Time" pitchFamily="34" charset="0"/>
              </a:rPr>
              <a:t>dß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.VnTime" pitchFamily="34" charset="0"/>
            </a:endParaRPr>
          </a:p>
        </p:txBody>
      </p:sp>
      <p:pic>
        <p:nvPicPr>
          <p:cNvPr id="94231" name="Picture 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600200"/>
            <a:ext cx="7283450" cy="4875212"/>
          </a:xfrm>
          <a:prstGeom prst="rect">
            <a:avLst/>
          </a:prstGeom>
          <a:noFill/>
        </p:spPr>
      </p:pic>
      <p:sp>
        <p:nvSpPr>
          <p:cNvPr id="94232" name="Rectangle 24"/>
          <p:cNvSpPr>
            <a:spLocks noChangeArrowheads="1"/>
          </p:cNvSpPr>
          <p:nvPr/>
        </p:nvSpPr>
        <p:spPr bwMode="auto">
          <a:xfrm>
            <a:off x="971550" y="1885950"/>
            <a:ext cx="6686550" cy="3970318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1.Học thuộc những phần các em được ghi.</a:t>
            </a: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4,5 t8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3, 4, 8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sbt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mb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8700" y="971550"/>
            <a:ext cx="752321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Chương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I. </a:t>
            </a:r>
            <a:r>
              <a:rPr lang="en-US" sz="4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Số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4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hữu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4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tỉ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 </a:t>
            </a:r>
            <a:r>
              <a:rPr lang="en-US" sz="4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Số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4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thực</a:t>
            </a:r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50" y="2057400"/>
            <a:ext cx="868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Tập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hợp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số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hữu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tỉ</a:t>
            </a:r>
            <a:r>
              <a:rPr lang="en-US" sz="2400" dirty="0" smtClean="0">
                <a:solidFill>
                  <a:srgbClr val="FF0000"/>
                </a:solidFill>
              </a:rPr>
              <a:t> Q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Các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phép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tính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trên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tập</a:t>
            </a:r>
            <a:r>
              <a:rPr lang="en-US" sz="2400" dirty="0" smtClean="0">
                <a:solidFill>
                  <a:srgbClr val="FF0000"/>
                </a:solidFill>
              </a:rPr>
              <a:t> Q: </a:t>
            </a:r>
            <a:r>
              <a:rPr lang="en-US" sz="2400" dirty="0" err="1" smtClean="0">
                <a:solidFill>
                  <a:srgbClr val="FF0000"/>
                </a:solidFill>
              </a:rPr>
              <a:t>cộng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trừ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nhân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chia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luỹ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thừa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Tỉ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lệ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thức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và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tính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chất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của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dãy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tỉ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số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bằng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nhau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Số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thập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phân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hữu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hạn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số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thập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phân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vô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hạn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không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tuần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hoàn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Số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vô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tỉ</a:t>
            </a:r>
            <a:r>
              <a:rPr lang="en-US" sz="2400" dirty="0" smtClean="0">
                <a:solidFill>
                  <a:srgbClr val="FF0000"/>
                </a:solidFill>
              </a:rPr>
              <a:t>. </a:t>
            </a:r>
            <a:r>
              <a:rPr lang="en-US" sz="2400" dirty="0" err="1" smtClean="0">
                <a:solidFill>
                  <a:srgbClr val="FF0000"/>
                </a:solidFill>
              </a:rPr>
              <a:t>Căn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bậc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hai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Số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thực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28900" y="971550"/>
            <a:ext cx="40735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Kiểm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4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tra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4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bài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4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cũ</a:t>
            </a:r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50" y="2400300"/>
            <a:ext cx="70294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>
                <a:solidFill>
                  <a:srgbClr val="FF0000"/>
                </a:solidFill>
              </a:rPr>
              <a:t>Câu</a:t>
            </a:r>
            <a:r>
              <a:rPr lang="en-US" sz="2400" dirty="0" smtClean="0">
                <a:solidFill>
                  <a:srgbClr val="FF0000"/>
                </a:solidFill>
              </a:rPr>
              <a:t> 1</a:t>
            </a:r>
            <a:r>
              <a:rPr lang="en-US" sz="2400" dirty="0" smtClean="0"/>
              <a:t>. </a:t>
            </a:r>
            <a:r>
              <a:rPr lang="en-US" sz="2400" dirty="0" err="1" smtClean="0"/>
              <a:t>Nêu</a:t>
            </a:r>
            <a:r>
              <a:rPr lang="en-US" sz="2400" dirty="0" smtClean="0"/>
              <a:t> </a:t>
            </a:r>
            <a:r>
              <a:rPr lang="en-US" sz="2400" dirty="0" err="1" smtClean="0"/>
              <a:t>khái</a:t>
            </a:r>
            <a:r>
              <a:rPr lang="en-US" sz="2400" dirty="0" smtClean="0"/>
              <a:t> </a:t>
            </a:r>
            <a:r>
              <a:rPr lang="en-US" sz="2400" dirty="0" err="1" smtClean="0"/>
              <a:t>niệm</a:t>
            </a:r>
            <a:r>
              <a:rPr lang="en-US" sz="2400" dirty="0" smtClean="0"/>
              <a:t> </a:t>
            </a:r>
            <a:r>
              <a:rPr lang="en-US" sz="2400" dirty="0" err="1" smtClean="0"/>
              <a:t>phân</a:t>
            </a:r>
            <a:r>
              <a:rPr lang="en-US" sz="2400" dirty="0" smtClean="0"/>
              <a:t> </a:t>
            </a:r>
            <a:r>
              <a:rPr lang="en-US" sz="2400" dirty="0" err="1" smtClean="0"/>
              <a:t>số</a:t>
            </a:r>
            <a:r>
              <a:rPr lang="en-US" sz="2400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>
                <a:solidFill>
                  <a:srgbClr val="FF0000"/>
                </a:solidFill>
              </a:rPr>
              <a:t>Câu</a:t>
            </a:r>
            <a:r>
              <a:rPr lang="en-US" sz="2400" dirty="0" smtClean="0">
                <a:solidFill>
                  <a:srgbClr val="FF0000"/>
                </a:solidFill>
              </a:rPr>
              <a:t> 2</a:t>
            </a:r>
            <a:r>
              <a:rPr lang="en-US" sz="2400" dirty="0" smtClean="0"/>
              <a:t>. </a:t>
            </a:r>
            <a:r>
              <a:rPr lang="en-US" sz="2400" dirty="0" err="1" smtClean="0"/>
              <a:t>Nêu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cách</a:t>
            </a:r>
            <a:r>
              <a:rPr lang="en-US" sz="2400" dirty="0" smtClean="0"/>
              <a:t> so </a:t>
            </a:r>
            <a:r>
              <a:rPr lang="en-US" sz="2400" dirty="0" err="1" smtClean="0"/>
              <a:t>sánh</a:t>
            </a:r>
            <a:r>
              <a:rPr lang="en-US" sz="2400" dirty="0" smtClean="0"/>
              <a:t> </a:t>
            </a:r>
            <a:r>
              <a:rPr lang="en-US" sz="2400" dirty="0" err="1" smtClean="0"/>
              <a:t>hai</a:t>
            </a:r>
            <a:r>
              <a:rPr lang="en-US" sz="2400" dirty="0" smtClean="0"/>
              <a:t> </a:t>
            </a:r>
            <a:r>
              <a:rPr lang="en-US" sz="2400" dirty="0" err="1" smtClean="0"/>
              <a:t>phân</a:t>
            </a:r>
            <a:r>
              <a:rPr lang="en-US" sz="2400" dirty="0" smtClean="0"/>
              <a:t> </a:t>
            </a:r>
            <a:r>
              <a:rPr lang="en-US" sz="2400" dirty="0" err="1" smtClean="0"/>
              <a:t>số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8700" y="971550"/>
            <a:ext cx="752321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Chương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I. </a:t>
            </a:r>
            <a:r>
              <a:rPr lang="en-US" sz="4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Số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4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hữu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4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tỉ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 </a:t>
            </a:r>
            <a:r>
              <a:rPr lang="en-US" sz="4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Số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4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thực</a:t>
            </a:r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5750" y="2400300"/>
            <a:ext cx="858119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Bài</a:t>
            </a:r>
            <a:r>
              <a:rPr 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1. </a:t>
            </a:r>
            <a:r>
              <a:rPr lang="en-US" sz="4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Tập</a:t>
            </a:r>
            <a:r>
              <a:rPr 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hợp</a:t>
            </a:r>
            <a:r>
              <a:rPr 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Q </a:t>
            </a:r>
            <a:r>
              <a:rPr lang="en-US" sz="4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các</a:t>
            </a:r>
            <a:r>
              <a:rPr 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số</a:t>
            </a:r>
            <a:r>
              <a:rPr 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hữu</a:t>
            </a:r>
            <a:r>
              <a:rPr 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tỉ</a:t>
            </a:r>
            <a:endParaRPr 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3371850"/>
            <a:ext cx="4368504" cy="220791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Số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hữu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tỉ</a:t>
            </a:r>
            <a:endParaRPr lang="en-US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Biểu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diễn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số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hữu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tỉ</a:t>
            </a:r>
            <a:endParaRPr lang="en-US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sánh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số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hữu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tỉ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6" name="Rectangle 8"/>
          <p:cNvSpPr>
            <a:spLocks noGrp="1" noChangeArrowheads="1"/>
          </p:cNvSpPr>
          <p:nvPr>
            <p:ph type="title"/>
          </p:nvPr>
        </p:nvSpPr>
        <p:spPr>
          <a:xfrm>
            <a:off x="193674" y="4581525"/>
            <a:ext cx="4664076" cy="1143000"/>
          </a:xfrm>
          <a:noFill/>
          <a:ln/>
        </p:spPr>
        <p:txBody>
          <a:bodyPr anchor="ctr"/>
          <a:lstStyle/>
          <a:p>
            <a:r>
              <a:rPr lang="en-US" dirty="0">
                <a:latin typeface=".VnTime" pitchFamily="34" charset="0"/>
              </a:rPr>
              <a:t>                                      </a:t>
            </a:r>
            <a:r>
              <a:rPr lang="en-US" sz="2900" b="1" dirty="0" err="1">
                <a:latin typeface=".VnTime" pitchFamily="34" charset="0"/>
              </a:rPr>
              <a:t>TËp</a:t>
            </a:r>
            <a:r>
              <a:rPr lang="en-US" sz="2900" b="1" dirty="0">
                <a:latin typeface=".VnTime" pitchFamily="34" charset="0"/>
              </a:rPr>
              <a:t> </a:t>
            </a:r>
            <a:r>
              <a:rPr lang="en-US" sz="2900" b="1" dirty="0" err="1">
                <a:latin typeface=".VnTime" pitchFamily="34" charset="0"/>
              </a:rPr>
              <a:t>hîp</a:t>
            </a:r>
            <a:r>
              <a:rPr lang="en-US" sz="2900" b="1" dirty="0">
                <a:latin typeface=".VnTime" pitchFamily="34" charset="0"/>
              </a:rPr>
              <a:t> </a:t>
            </a:r>
            <a:r>
              <a:rPr lang="en-US" sz="2900" b="1" dirty="0" err="1">
                <a:latin typeface=".VnTime" pitchFamily="34" charset="0"/>
              </a:rPr>
              <a:t>c¸c</a:t>
            </a:r>
            <a:r>
              <a:rPr lang="en-US" sz="2900" b="1" dirty="0">
                <a:latin typeface=".VnTime" pitchFamily="34" charset="0"/>
              </a:rPr>
              <a:t> </a:t>
            </a:r>
            <a:r>
              <a:rPr lang="en-US" sz="2900" b="1" dirty="0" err="1">
                <a:latin typeface=".VnTime" pitchFamily="34" charset="0"/>
              </a:rPr>
              <a:t>sè</a:t>
            </a:r>
            <a:r>
              <a:rPr lang="en-US" sz="2900" b="1" dirty="0">
                <a:latin typeface=".VnTime" pitchFamily="34" charset="0"/>
              </a:rPr>
              <a:t> </a:t>
            </a:r>
            <a:r>
              <a:rPr lang="en-US" sz="2900" b="1" dirty="0" err="1">
                <a:latin typeface=".VnTime" pitchFamily="34" charset="0"/>
              </a:rPr>
              <a:t>tù</a:t>
            </a:r>
            <a:r>
              <a:rPr lang="en-US" sz="2900" b="1" dirty="0">
                <a:latin typeface=".VnTime" pitchFamily="34" charset="0"/>
              </a:rPr>
              <a:t> </a:t>
            </a:r>
            <a:r>
              <a:rPr lang="en-US" sz="2900" b="1" dirty="0" err="1">
                <a:latin typeface=".VnTime" pitchFamily="34" charset="0"/>
              </a:rPr>
              <a:t>nhiªn</a:t>
            </a:r>
            <a:endParaRPr lang="en-US" sz="2900" b="1" dirty="0">
              <a:latin typeface=".VnTime" pitchFamily="34" charset="0"/>
            </a:endParaRPr>
          </a:p>
        </p:txBody>
      </p:sp>
      <p:sp>
        <p:nvSpPr>
          <p:cNvPr id="73754" name="Rectangle 26"/>
          <p:cNvSpPr>
            <a:spLocks noGrp="1" noChangeArrowheads="1"/>
          </p:cNvSpPr>
          <p:nvPr>
            <p:ph type="body" sz="half" idx="1"/>
          </p:nvPr>
        </p:nvSpPr>
        <p:spPr>
          <a:xfrm>
            <a:off x="5105400" y="1296988"/>
            <a:ext cx="4038600" cy="7921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200" b="1" dirty="0" err="1">
                <a:latin typeface=".VnTime" pitchFamily="34" charset="0"/>
              </a:rPr>
              <a:t>TËp</a:t>
            </a:r>
            <a:r>
              <a:rPr lang="en-US" sz="2200" b="1" dirty="0">
                <a:latin typeface=".VnTime" pitchFamily="34" charset="0"/>
              </a:rPr>
              <a:t> </a:t>
            </a:r>
            <a:r>
              <a:rPr lang="en-US" sz="2200" b="1" dirty="0" err="1">
                <a:latin typeface=".VnTime" pitchFamily="34" charset="0"/>
              </a:rPr>
              <a:t>hîp</a:t>
            </a:r>
            <a:r>
              <a:rPr lang="en-US" sz="2200" b="1" dirty="0">
                <a:latin typeface=".VnTime" pitchFamily="34" charset="0"/>
              </a:rPr>
              <a:t> </a:t>
            </a:r>
            <a:r>
              <a:rPr lang="en-US" sz="2200" b="1" dirty="0" err="1">
                <a:latin typeface=".VnTime" pitchFamily="34" charset="0"/>
              </a:rPr>
              <a:t>c¸c</a:t>
            </a:r>
            <a:r>
              <a:rPr lang="en-US" sz="2200" b="1" dirty="0">
                <a:latin typeface=".VnTime" pitchFamily="34" charset="0"/>
              </a:rPr>
              <a:t> </a:t>
            </a:r>
            <a:r>
              <a:rPr lang="en-US" sz="2200" b="1" dirty="0" err="1">
                <a:latin typeface=".VnTime" pitchFamily="34" charset="0"/>
              </a:rPr>
              <a:t>sè</a:t>
            </a:r>
            <a:r>
              <a:rPr lang="en-US" sz="2200" b="1" dirty="0">
                <a:latin typeface=".VnTime" pitchFamily="34" charset="0"/>
              </a:rPr>
              <a:t> </a:t>
            </a:r>
            <a:r>
              <a:rPr lang="en-US" sz="2200" b="1" dirty="0" err="1">
                <a:latin typeface=".VnTime" pitchFamily="34" charset="0"/>
              </a:rPr>
              <a:t>h÷u</a:t>
            </a:r>
            <a:r>
              <a:rPr lang="en-US" sz="2200" b="1" dirty="0">
                <a:latin typeface=".VnTime" pitchFamily="34" charset="0"/>
              </a:rPr>
              <a:t> </a:t>
            </a:r>
            <a:r>
              <a:rPr lang="en-US" sz="2200" b="1" dirty="0" err="1">
                <a:latin typeface=".VnTime" pitchFamily="34" charset="0"/>
              </a:rPr>
              <a:t>tØ</a:t>
            </a:r>
            <a:endParaRPr lang="en-US" sz="2200" b="1" dirty="0">
              <a:latin typeface=".VnTime" pitchFamily="34" charset="0"/>
            </a:endParaRPr>
          </a:p>
        </p:txBody>
      </p:sp>
      <p:sp>
        <p:nvSpPr>
          <p:cNvPr id="73755" name="Rectangle 27"/>
          <p:cNvSpPr>
            <a:spLocks noGrp="1" noChangeArrowheads="1"/>
          </p:cNvSpPr>
          <p:nvPr>
            <p:ph type="body" sz="half" idx="2"/>
          </p:nvPr>
        </p:nvSpPr>
        <p:spPr>
          <a:xfrm>
            <a:off x="4918075" y="5157788"/>
            <a:ext cx="4038600" cy="7921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700" b="1" dirty="0" err="1">
                <a:latin typeface=".VnTime" pitchFamily="34" charset="0"/>
              </a:rPr>
              <a:t>TËp</a:t>
            </a:r>
            <a:r>
              <a:rPr lang="en-US" sz="2700" b="1" dirty="0">
                <a:latin typeface=".VnTime" pitchFamily="34" charset="0"/>
              </a:rPr>
              <a:t> </a:t>
            </a:r>
            <a:r>
              <a:rPr lang="en-US" sz="2700" b="1" dirty="0" err="1">
                <a:latin typeface=".VnTime" pitchFamily="34" charset="0"/>
              </a:rPr>
              <a:t>hîp</a:t>
            </a:r>
            <a:r>
              <a:rPr lang="en-US" sz="2700" b="1" dirty="0">
                <a:latin typeface=".VnTime" pitchFamily="34" charset="0"/>
              </a:rPr>
              <a:t> </a:t>
            </a:r>
            <a:r>
              <a:rPr lang="en-US" sz="2700" b="1" dirty="0" err="1">
                <a:latin typeface=".VnTime" pitchFamily="34" charset="0"/>
              </a:rPr>
              <a:t>c¸c</a:t>
            </a:r>
            <a:r>
              <a:rPr lang="en-US" sz="2700" b="1" dirty="0">
                <a:latin typeface=".VnTime" pitchFamily="34" charset="0"/>
              </a:rPr>
              <a:t> </a:t>
            </a:r>
            <a:r>
              <a:rPr lang="en-US" sz="2700" b="1" dirty="0" err="1">
                <a:latin typeface=".VnTime" pitchFamily="34" charset="0"/>
              </a:rPr>
              <a:t>sè</a:t>
            </a:r>
            <a:r>
              <a:rPr lang="en-US" sz="2700" b="1" dirty="0">
                <a:latin typeface=".VnTime" pitchFamily="34" charset="0"/>
              </a:rPr>
              <a:t> </a:t>
            </a:r>
            <a:r>
              <a:rPr lang="en-US" sz="2700" b="1" dirty="0" err="1">
                <a:latin typeface=".VnTime" pitchFamily="34" charset="0"/>
              </a:rPr>
              <a:t>nguyªn</a:t>
            </a:r>
            <a:endParaRPr lang="en-US" sz="2700" b="1" dirty="0">
              <a:latin typeface=".VnTime" pitchFamily="34" charset="0"/>
            </a:endParaRPr>
          </a:p>
        </p:txBody>
      </p:sp>
      <p:sp>
        <p:nvSpPr>
          <p:cNvPr id="73743" name="Oval 15"/>
          <p:cNvSpPr>
            <a:spLocks noChangeArrowheads="1"/>
          </p:cNvSpPr>
          <p:nvPr/>
        </p:nvSpPr>
        <p:spPr bwMode="auto">
          <a:xfrm>
            <a:off x="1403350" y="2103438"/>
            <a:ext cx="5645150" cy="3111500"/>
          </a:xfrm>
          <a:prstGeom prst="ellipse">
            <a:avLst/>
          </a:prstGeom>
          <a:solidFill>
            <a:schemeClr val="bg1">
              <a:alpha val="34000"/>
            </a:schemeClr>
          </a:solidFill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Arial" charset="0"/>
              </a:rPr>
              <a:t>                         </a:t>
            </a:r>
          </a:p>
          <a:p>
            <a:pPr algn="ctr"/>
            <a:endParaRPr lang="en-US" dirty="0">
              <a:latin typeface="Arial" charset="0"/>
            </a:endParaRPr>
          </a:p>
          <a:p>
            <a:pPr algn="ctr"/>
            <a:r>
              <a:rPr lang="en-US" dirty="0">
                <a:latin typeface="Arial" charset="0"/>
              </a:rPr>
              <a:t>                                                        </a:t>
            </a:r>
          </a:p>
          <a:p>
            <a:pPr algn="ctr"/>
            <a:r>
              <a:rPr lang="en-US" dirty="0">
                <a:latin typeface="Arial" charset="0"/>
              </a:rPr>
              <a:t>                                                                                     </a:t>
            </a:r>
            <a:r>
              <a:rPr lang="en-US" dirty="0" smtClean="0">
                <a:latin typeface="Arial" charset="0"/>
              </a:rPr>
              <a:t>               </a:t>
            </a:r>
            <a:endParaRPr lang="en-US" dirty="0">
              <a:latin typeface="Arial" charset="0"/>
            </a:endParaRPr>
          </a:p>
          <a:p>
            <a:pPr algn="ctr"/>
            <a:endParaRPr lang="en-US" dirty="0">
              <a:latin typeface="Arial" charset="0"/>
            </a:endParaRPr>
          </a:p>
          <a:p>
            <a:pPr algn="ctr"/>
            <a:endParaRPr lang="en-US" dirty="0">
              <a:latin typeface="Arial" charset="0"/>
            </a:endParaRPr>
          </a:p>
          <a:p>
            <a:pPr algn="ctr"/>
            <a:endParaRPr lang="en-US" dirty="0">
              <a:latin typeface="Arial" charset="0"/>
            </a:endParaRPr>
          </a:p>
          <a:p>
            <a:pPr algn="ctr"/>
            <a:endParaRPr lang="en-US" dirty="0">
              <a:latin typeface="Arial" charset="0"/>
            </a:endParaRPr>
          </a:p>
        </p:txBody>
      </p:sp>
      <p:sp>
        <p:nvSpPr>
          <p:cNvPr id="73747" name="Oval 19"/>
          <p:cNvSpPr>
            <a:spLocks noChangeArrowheads="1"/>
          </p:cNvSpPr>
          <p:nvPr/>
        </p:nvSpPr>
        <p:spPr bwMode="auto">
          <a:xfrm>
            <a:off x="1806575" y="2738438"/>
            <a:ext cx="3743325" cy="1957387"/>
          </a:xfrm>
          <a:prstGeom prst="ellipse">
            <a:avLst/>
          </a:prstGeom>
          <a:solidFill>
            <a:schemeClr val="bg1">
              <a:alpha val="34000"/>
            </a:schemeClr>
          </a:solidFill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                                          </a:t>
            </a:r>
          </a:p>
          <a:p>
            <a:pPr algn="ctr"/>
            <a:endParaRPr lang="en-US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  <a:p>
            <a:pPr algn="ctr"/>
            <a:r>
              <a:rPr lang="en-US">
                <a:latin typeface="Arial" charset="0"/>
              </a:rPr>
              <a:t>                                      </a:t>
            </a:r>
            <a:r>
              <a:rPr lang="en-US" sz="2400" b="1">
                <a:latin typeface="Arial" charset="0"/>
              </a:rPr>
              <a:t>Z</a:t>
            </a:r>
          </a:p>
          <a:p>
            <a:pPr algn="ctr"/>
            <a:r>
              <a:rPr lang="en-US" sz="2800" b="1">
                <a:latin typeface="Arial" charset="0"/>
              </a:rPr>
              <a:t>                     </a:t>
            </a:r>
            <a:endParaRPr lang="en-US">
              <a:latin typeface="Arial" charset="0"/>
            </a:endParaRPr>
          </a:p>
        </p:txBody>
      </p:sp>
      <p:sp>
        <p:nvSpPr>
          <p:cNvPr id="73748" name="Oval 20"/>
          <p:cNvSpPr>
            <a:spLocks noChangeArrowheads="1"/>
          </p:cNvSpPr>
          <p:nvPr/>
        </p:nvSpPr>
        <p:spPr bwMode="auto">
          <a:xfrm>
            <a:off x="2728913" y="3198813"/>
            <a:ext cx="1785937" cy="1036637"/>
          </a:xfrm>
          <a:prstGeom prst="ellipse">
            <a:avLst/>
          </a:prstGeom>
          <a:solidFill>
            <a:schemeClr val="bg1">
              <a:alpha val="34000"/>
            </a:schemeClr>
          </a:solidFill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N</a:t>
            </a:r>
          </a:p>
        </p:txBody>
      </p:sp>
      <p:sp>
        <p:nvSpPr>
          <p:cNvPr id="73749" name="Line 21"/>
          <p:cNvSpPr>
            <a:spLocks noChangeShapeType="1"/>
          </p:cNvSpPr>
          <p:nvPr/>
        </p:nvSpPr>
        <p:spPr bwMode="auto">
          <a:xfrm flipV="1">
            <a:off x="1633538" y="3889375"/>
            <a:ext cx="1728787" cy="1268413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52" name="Line 24"/>
          <p:cNvSpPr>
            <a:spLocks noChangeShapeType="1"/>
          </p:cNvSpPr>
          <p:nvPr/>
        </p:nvSpPr>
        <p:spPr bwMode="auto">
          <a:xfrm flipH="1" flipV="1">
            <a:off x="5032375" y="4178300"/>
            <a:ext cx="1441450" cy="1093788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53" name="Line 25"/>
          <p:cNvSpPr>
            <a:spLocks noChangeShapeType="1"/>
          </p:cNvSpPr>
          <p:nvPr/>
        </p:nvSpPr>
        <p:spPr bwMode="auto">
          <a:xfrm flipH="1">
            <a:off x="6588125" y="1700213"/>
            <a:ext cx="633413" cy="16129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Rectangle 26"/>
          <p:cNvSpPr txBox="1">
            <a:spLocks noChangeArrowheads="1"/>
          </p:cNvSpPr>
          <p:nvPr/>
        </p:nvSpPr>
        <p:spPr bwMode="auto">
          <a:xfrm>
            <a:off x="5829300" y="2857500"/>
            <a:ext cx="6858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Q</a:t>
            </a:r>
          </a:p>
        </p:txBody>
      </p:sp>
    </p:spTree>
  </p:cSld>
  <p:clrMapOvr>
    <a:masterClrMapping/>
  </p:clrMapOvr>
  <p:transition spd="slow">
    <p:cover dir="u"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54" grpId="0" build="p"/>
      <p:bldP spid="73743" grpId="0" animBg="1"/>
      <p:bldP spid="73753" grpId="0" animBg="1"/>
      <p:bldP spid="1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00300"/>
            <a:ext cx="8458200" cy="2686050"/>
          </a:xfrm>
        </p:spPr>
        <p:txBody>
          <a:bodyPr/>
          <a:lstStyle/>
          <a:p>
            <a:pPr marL="60325" indent="3175">
              <a:buFont typeface="Wingdings" pitchFamily="2" charset="2"/>
              <a:buNone/>
            </a:pPr>
            <a:r>
              <a:rPr lang="en-US" sz="4000" dirty="0" smtClean="0">
                <a:latin typeface=".VnTime" pitchFamily="34" charset="0"/>
              </a:rPr>
              <a:t>Ở </a:t>
            </a:r>
            <a:r>
              <a:rPr lang="en-US" sz="4000" dirty="0" err="1">
                <a:latin typeface=".VnTime" pitchFamily="34" charset="0"/>
              </a:rPr>
              <a:t>líp</a:t>
            </a:r>
            <a:r>
              <a:rPr lang="en-US" sz="4000" dirty="0">
                <a:latin typeface=".VnTime" pitchFamily="34" charset="0"/>
              </a:rPr>
              <a:t> 6 </a:t>
            </a:r>
            <a:r>
              <a:rPr lang="en-US" sz="4000" dirty="0" err="1">
                <a:latin typeface=".VnTime" pitchFamily="34" charset="0"/>
              </a:rPr>
              <a:t>ta</a:t>
            </a:r>
            <a:r>
              <a:rPr lang="en-US" sz="4000" dirty="0">
                <a:latin typeface=".VnTime" pitchFamily="34" charset="0"/>
              </a:rPr>
              <a:t> ®· </a:t>
            </a:r>
            <a:r>
              <a:rPr lang="en-US" sz="4000" dirty="0" err="1">
                <a:latin typeface=".VnTime" pitchFamily="34" charset="0"/>
              </a:rPr>
              <a:t>biÕt</a:t>
            </a:r>
            <a:r>
              <a:rPr lang="en-US" sz="4000" dirty="0">
                <a:latin typeface=".VnTime" pitchFamily="34" charset="0"/>
              </a:rPr>
              <a:t>: </a:t>
            </a:r>
            <a:r>
              <a:rPr lang="en-US" sz="4000" dirty="0" err="1">
                <a:latin typeface=".VnTime" pitchFamily="34" charset="0"/>
              </a:rPr>
              <a:t>C¸c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err="1">
                <a:latin typeface=".VnTime" pitchFamily="34" charset="0"/>
              </a:rPr>
              <a:t>ph©n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err="1">
                <a:latin typeface=".VnTime" pitchFamily="34" charset="0"/>
              </a:rPr>
              <a:t>sè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.VnTime" pitchFamily="34" charset="0"/>
              </a:rPr>
              <a:t>b»ng</a:t>
            </a:r>
            <a:r>
              <a:rPr lang="en-US" sz="4000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.VnTime" pitchFamily="34" charset="0"/>
              </a:rPr>
              <a:t>nhau</a:t>
            </a:r>
            <a:r>
              <a:rPr lang="en-US" sz="4000" dirty="0" smtClean="0">
                <a:latin typeface=".VnTime" pitchFamily="34" charset="0"/>
              </a:rPr>
              <a:t> </a:t>
            </a:r>
            <a:r>
              <a:rPr lang="en-US" sz="4000" dirty="0">
                <a:latin typeface=".VnTime" pitchFamily="34" charset="0"/>
              </a:rPr>
              <a:t>lµ </a:t>
            </a:r>
            <a:r>
              <a:rPr lang="en-US" sz="4000" dirty="0" err="1">
                <a:solidFill>
                  <a:srgbClr val="FF0000"/>
                </a:solidFill>
                <a:latin typeface=".VnTime" pitchFamily="34" charset="0"/>
              </a:rPr>
              <a:t>c¸ch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.VnTime" pitchFamily="34" charset="0"/>
              </a:rPr>
              <a:t>viÕt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.VnTime" pitchFamily="34" charset="0"/>
              </a:rPr>
              <a:t>kh¸c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.VnTime" pitchFamily="34" charset="0"/>
              </a:rPr>
              <a:t>nhau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dirty="0" err="1">
                <a:latin typeface=".VnTime" pitchFamily="34" charset="0"/>
              </a:rPr>
              <a:t>cña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.VnTime" pitchFamily="34" charset="0"/>
              </a:rPr>
              <a:t>cïng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.VnTime" pitchFamily="34" charset="0"/>
              </a:rPr>
              <a:t>mét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.VnTime" pitchFamily="34" charset="0"/>
              </a:rPr>
              <a:t>sè</a:t>
            </a:r>
            <a:r>
              <a:rPr lang="en-US" sz="4000" dirty="0">
                <a:latin typeface=".VnTime" pitchFamily="34" charset="0"/>
              </a:rPr>
              <a:t>, </a:t>
            </a:r>
            <a:r>
              <a:rPr lang="en-US" sz="4000" dirty="0" err="1">
                <a:latin typeface=".VnTime" pitchFamily="34" charset="0"/>
              </a:rPr>
              <a:t>sè</a:t>
            </a:r>
            <a:r>
              <a:rPr lang="en-US" sz="4000" dirty="0">
                <a:latin typeface=".VnTime" pitchFamily="34" charset="0"/>
              </a:rPr>
              <a:t> ®ã ®­</a:t>
            </a:r>
            <a:r>
              <a:rPr lang="en-US" sz="4000" dirty="0" err="1">
                <a:latin typeface=".VnTime" pitchFamily="34" charset="0"/>
              </a:rPr>
              <a:t>îc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err="1">
                <a:latin typeface=".VnTime" pitchFamily="34" charset="0"/>
              </a:rPr>
              <a:t>gäi</a:t>
            </a:r>
            <a:r>
              <a:rPr lang="en-US" sz="4000" dirty="0">
                <a:latin typeface=".VnTime" pitchFamily="34" charset="0"/>
              </a:rPr>
              <a:t> lµ </a:t>
            </a:r>
            <a:r>
              <a:rPr lang="en-US" sz="4000" dirty="0" err="1">
                <a:solidFill>
                  <a:srgbClr val="FF0000"/>
                </a:solidFill>
                <a:latin typeface=".VnTime" pitchFamily="34" charset="0"/>
              </a:rPr>
              <a:t>sè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.VnTime" pitchFamily="34" charset="0"/>
              </a:rPr>
              <a:t>h÷u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.VnTime" pitchFamily="34" charset="0"/>
              </a:rPr>
              <a:t>tØ</a:t>
            </a:r>
            <a:r>
              <a:rPr lang="en-US" sz="4000" dirty="0">
                <a:latin typeface=".VnTime" pitchFamily="34" charset="0"/>
              </a:rPr>
              <a:t>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hữu</a:t>
            </a:r>
            <a:r>
              <a:rPr lang="en-US" dirty="0" smtClean="0"/>
              <a:t> </a:t>
            </a:r>
            <a:r>
              <a:rPr lang="en-US" dirty="0" err="1" smtClean="0"/>
              <a:t>tỉ</a:t>
            </a:r>
            <a:endParaRPr lang="en-US" dirty="0"/>
          </a:p>
        </p:txBody>
      </p:sp>
    </p:spTree>
  </p:cSld>
  <p:clrMapOvr>
    <a:masterClrMapping/>
  </p:clrMapOvr>
  <p:transition spd="slow">
    <p:cover dir="d"/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000250"/>
            <a:ext cx="1992312" cy="819150"/>
          </a:xfrm>
        </p:spPr>
        <p:txBody>
          <a:bodyPr/>
          <a:lstStyle/>
          <a:p>
            <a:r>
              <a:rPr lang="en-US" dirty="0" err="1">
                <a:latin typeface=".VnTime" pitchFamily="34" charset="0"/>
              </a:rPr>
              <a:t>Gi</a:t>
            </a:r>
            <a:r>
              <a:rPr lang="en-US" dirty="0">
                <a:latin typeface=".VnTime" pitchFamily="34" charset="0"/>
              </a:rPr>
              <a:t>¶ </a:t>
            </a:r>
            <a:r>
              <a:rPr lang="en-US" dirty="0" err="1">
                <a:latin typeface=".VnTime" pitchFamily="34" charset="0"/>
              </a:rPr>
              <a:t>sö</a:t>
            </a:r>
            <a:r>
              <a:rPr lang="en-US" dirty="0">
                <a:latin typeface=".VnTime" pitchFamily="34" charset="0"/>
              </a:rPr>
              <a:t>: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3657600"/>
            <a:ext cx="7772400" cy="2286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dirty="0">
                <a:latin typeface=".VnTime" pitchFamily="34" charset="0"/>
              </a:rPr>
              <a:t>Ta </a:t>
            </a:r>
            <a:r>
              <a:rPr lang="en-US" sz="3600" dirty="0" err="1">
                <a:latin typeface=".VnTime" pitchFamily="34" charset="0"/>
              </a:rPr>
              <a:t>cã</a:t>
            </a:r>
            <a:r>
              <a:rPr lang="en-US" sz="3600" dirty="0">
                <a:latin typeface=".VnTime" pitchFamily="34" charset="0"/>
              </a:rPr>
              <a:t> </a:t>
            </a:r>
            <a:r>
              <a:rPr lang="en-US" sz="3600" dirty="0" err="1">
                <a:latin typeface=".VnTime" pitchFamily="34" charset="0"/>
              </a:rPr>
              <a:t>c¸c</a:t>
            </a:r>
            <a:r>
              <a:rPr lang="en-US" sz="3600" dirty="0">
                <a:latin typeface=".VnTime" pitchFamily="34" charset="0"/>
              </a:rPr>
              <a:t> </a:t>
            </a:r>
            <a:r>
              <a:rPr lang="en-US" sz="3600" dirty="0" err="1">
                <a:latin typeface=".VnTime" pitchFamily="34" charset="0"/>
              </a:rPr>
              <a:t>sè</a:t>
            </a:r>
            <a:r>
              <a:rPr lang="en-US" sz="3600" dirty="0" smtClean="0">
                <a:latin typeface=".VnTime" pitchFamily="34" charset="0"/>
              </a:rPr>
              <a:t>:  </a:t>
            </a:r>
            <a:r>
              <a:rPr lang="en-US" sz="3600" b="1" dirty="0" smtClean="0">
                <a:latin typeface=".VnTime" pitchFamily="34" charset="0"/>
              </a:rPr>
              <a:t>3 </a:t>
            </a:r>
            <a:r>
              <a:rPr lang="en-US" sz="3600" b="1" dirty="0">
                <a:latin typeface=".VnTime" pitchFamily="34" charset="0"/>
              </a:rPr>
              <a:t>; - 0,5 ; 0 ; </a:t>
            </a:r>
            <a:endParaRPr lang="en-US" sz="3600" dirty="0">
              <a:latin typeface=".VnTime" pitchFamily="34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5600700" y="3429000"/>
          <a:ext cx="800308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9" name="Equation" r:id="rId4" imgW="241195" imgH="393529" progId="Equation.3">
                  <p:embed/>
                </p:oleObj>
              </mc:Choice>
              <mc:Fallback>
                <p:oleObj name="Equation" r:id="rId4" imgW="241195" imgH="393529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0700" y="3429000"/>
                        <a:ext cx="800308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 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Số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hữu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tỉ</a:t>
            </a: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dissolve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714500"/>
            <a:ext cx="3363912" cy="819150"/>
          </a:xfrm>
        </p:spPr>
        <p:txBody>
          <a:bodyPr/>
          <a:lstStyle/>
          <a:p>
            <a:r>
              <a:rPr lang="en-US" sz="3600" dirty="0">
                <a:latin typeface=".VnTime" pitchFamily="34" charset="0"/>
              </a:rPr>
              <a:t>Ta </a:t>
            </a:r>
            <a:r>
              <a:rPr lang="en-US" sz="3600" dirty="0" err="1">
                <a:latin typeface=".VnTime" pitchFamily="34" charset="0"/>
              </a:rPr>
              <a:t>cã</a:t>
            </a:r>
            <a:r>
              <a:rPr lang="en-US" sz="3600" dirty="0">
                <a:latin typeface=".VnTime" pitchFamily="34" charset="0"/>
              </a:rPr>
              <a:t> </a:t>
            </a:r>
            <a:r>
              <a:rPr lang="en-US" sz="3600" dirty="0" err="1">
                <a:latin typeface=".VnTime" pitchFamily="34" charset="0"/>
              </a:rPr>
              <a:t>thÓ</a:t>
            </a:r>
            <a:r>
              <a:rPr lang="en-US" sz="3600" dirty="0">
                <a:latin typeface=".VnTime" pitchFamily="34" charset="0"/>
              </a:rPr>
              <a:t> </a:t>
            </a:r>
            <a:r>
              <a:rPr lang="en-US" sz="3600" dirty="0" err="1">
                <a:latin typeface=".VnTime" pitchFamily="34" charset="0"/>
              </a:rPr>
              <a:t>viÕt</a:t>
            </a:r>
            <a:r>
              <a:rPr lang="en-US" sz="3600" dirty="0">
                <a:latin typeface=".VnTime" pitchFamily="34" charset="0"/>
              </a:rPr>
              <a:t>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438" y="2017713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3 =    =      =     </a:t>
            </a:r>
            <a:r>
              <a:rPr lang="en-US" dirty="0"/>
              <a:t>= . . .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- 0,5 =      =       =       = . . .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0 =       =        =        = . . . 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     </a:t>
            </a:r>
            <a:r>
              <a:rPr lang="en-US" dirty="0" smtClean="0"/>
              <a:t> =</a:t>
            </a: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-857250" y="0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8132" name="Object 4"/>
          <p:cNvGraphicFramePr>
            <a:graphicFrameLocks noChangeAspect="1"/>
          </p:cNvGraphicFramePr>
          <p:nvPr/>
        </p:nvGraphicFramePr>
        <p:xfrm>
          <a:off x="1006475" y="2392363"/>
          <a:ext cx="531813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5" name="Equation" r:id="rId4" imgW="139639" imgH="393529" progId="Equation.3">
                  <p:embed/>
                </p:oleObj>
              </mc:Choice>
              <mc:Fallback>
                <p:oleObj name="Equation" r:id="rId4" imgW="139639" imgH="393529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392363"/>
                        <a:ext cx="531813" cy="979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-857250" y="3233738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8134" name="Object 6"/>
          <p:cNvGraphicFramePr>
            <a:graphicFrameLocks noChangeAspect="1"/>
          </p:cNvGraphicFramePr>
          <p:nvPr/>
        </p:nvGraphicFramePr>
        <p:xfrm>
          <a:off x="2000250" y="2343150"/>
          <a:ext cx="427038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6" name="Equation" r:id="rId6" imgW="152334" imgH="393529" progId="Equation.3">
                  <p:embed/>
                </p:oleObj>
              </mc:Choice>
              <mc:Fallback>
                <p:oleObj name="Equation" r:id="rId6" imgW="152334" imgH="393529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2343150"/>
                        <a:ext cx="427038" cy="1093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-857250" y="3233738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8136" name="Object 8"/>
          <p:cNvGraphicFramePr>
            <a:graphicFrameLocks noChangeAspect="1"/>
          </p:cNvGraphicFramePr>
          <p:nvPr/>
        </p:nvGraphicFramePr>
        <p:xfrm>
          <a:off x="3138488" y="2335213"/>
          <a:ext cx="420687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7" name="Equation" r:id="rId8" imgW="139639" imgH="393529" progId="Equation.3">
                  <p:embed/>
                </p:oleObj>
              </mc:Choice>
              <mc:Fallback>
                <p:oleObj name="Equation" r:id="rId8" imgW="139639" imgH="393529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8488" y="2335213"/>
                        <a:ext cx="420687" cy="1150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-857250" y="0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8138" name="Object 10"/>
          <p:cNvGraphicFramePr>
            <a:graphicFrameLocks noChangeAspect="1"/>
          </p:cNvGraphicFramePr>
          <p:nvPr/>
        </p:nvGraphicFramePr>
        <p:xfrm>
          <a:off x="1755775" y="3486150"/>
          <a:ext cx="608013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8" name="Equation" r:id="rId10" imgW="228501" imgH="393529" progId="Equation.3">
                  <p:embed/>
                </p:oleObj>
              </mc:Choice>
              <mc:Fallback>
                <p:oleObj name="Equation" r:id="rId10" imgW="228501" imgH="393529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5775" y="3486150"/>
                        <a:ext cx="608013" cy="1036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-857250" y="0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8140" name="Object 12"/>
          <p:cNvGraphicFramePr>
            <a:graphicFrameLocks noChangeAspect="1"/>
          </p:cNvGraphicFramePr>
          <p:nvPr/>
        </p:nvGraphicFramePr>
        <p:xfrm>
          <a:off x="2908300" y="3544888"/>
          <a:ext cx="560388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9" name="Equation" r:id="rId12" imgW="266469" imgH="393359" progId="Equation.3">
                  <p:embed/>
                </p:oleObj>
              </mc:Choice>
              <mc:Fallback>
                <p:oleObj name="Equation" r:id="rId12" imgW="266469" imgH="393359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8300" y="3544888"/>
                        <a:ext cx="560388" cy="979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43" name="Rectangle 15"/>
          <p:cNvSpPr>
            <a:spLocks noChangeArrowheads="1"/>
          </p:cNvSpPr>
          <p:nvPr/>
        </p:nvSpPr>
        <p:spPr bwMode="auto">
          <a:xfrm>
            <a:off x="-857250" y="3100388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8142" name="Object 14"/>
          <p:cNvGraphicFramePr>
            <a:graphicFrameLocks noChangeAspect="1"/>
          </p:cNvGraphicFramePr>
          <p:nvPr/>
        </p:nvGraphicFramePr>
        <p:xfrm>
          <a:off x="3944938" y="3544888"/>
          <a:ext cx="633412" cy="161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0" name="Equation" r:id="rId14" imgW="266584" imgH="660113" progId="Equation.3">
                  <p:embed/>
                </p:oleObj>
              </mc:Choice>
              <mc:Fallback>
                <p:oleObj name="Equation" r:id="rId14" imgW="266584" imgH="660113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4938" y="3544888"/>
                        <a:ext cx="633412" cy="161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45" name="Rectangle 17"/>
          <p:cNvSpPr>
            <a:spLocks noChangeArrowheads="1"/>
          </p:cNvSpPr>
          <p:nvPr/>
        </p:nvSpPr>
        <p:spPr bwMode="auto">
          <a:xfrm>
            <a:off x="-857250" y="3233738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8144" name="Object 16"/>
          <p:cNvGraphicFramePr>
            <a:graphicFrameLocks noChangeAspect="1"/>
          </p:cNvGraphicFramePr>
          <p:nvPr/>
        </p:nvGraphicFramePr>
        <p:xfrm>
          <a:off x="1122363" y="4695825"/>
          <a:ext cx="584200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1" name="Equation" r:id="rId16" imgW="152334" imgH="393529" progId="Equation.3">
                  <p:embed/>
                </p:oleObj>
              </mc:Choice>
              <mc:Fallback>
                <p:oleObj name="Equation" r:id="rId16" imgW="152334" imgH="393529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363" y="4695825"/>
                        <a:ext cx="584200" cy="109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47" name="Rectangle 19"/>
          <p:cNvSpPr>
            <a:spLocks noChangeArrowheads="1"/>
          </p:cNvSpPr>
          <p:nvPr/>
        </p:nvSpPr>
        <p:spPr bwMode="auto">
          <a:xfrm>
            <a:off x="-857250" y="3233738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8146" name="Object 18"/>
          <p:cNvGraphicFramePr>
            <a:graphicFrameLocks noChangeAspect="1"/>
          </p:cNvGraphicFramePr>
          <p:nvPr/>
        </p:nvGraphicFramePr>
        <p:xfrm>
          <a:off x="2562225" y="4695825"/>
          <a:ext cx="422275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2" name="Equation" r:id="rId18" imgW="152334" imgH="393529" progId="Equation.3">
                  <p:embed/>
                </p:oleObj>
              </mc:Choice>
              <mc:Fallback>
                <p:oleObj name="Equation" r:id="rId18" imgW="152334" imgH="393529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2225" y="4695825"/>
                        <a:ext cx="422275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49" name="Rectangle 21"/>
          <p:cNvSpPr>
            <a:spLocks noChangeArrowheads="1"/>
          </p:cNvSpPr>
          <p:nvPr/>
        </p:nvSpPr>
        <p:spPr bwMode="auto">
          <a:xfrm>
            <a:off x="-857250" y="0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8148" name="Object 20"/>
          <p:cNvGraphicFramePr>
            <a:graphicFrameLocks noChangeAspect="1"/>
          </p:cNvGraphicFramePr>
          <p:nvPr/>
        </p:nvGraphicFramePr>
        <p:xfrm>
          <a:off x="3771900" y="4754563"/>
          <a:ext cx="620713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3" name="Equation" r:id="rId20" imgW="253890" imgH="393529" progId="Equation.3">
                  <p:embed/>
                </p:oleObj>
              </mc:Choice>
              <mc:Fallback>
                <p:oleObj name="Equation" r:id="rId20" imgW="253890" imgH="393529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1900" y="4754563"/>
                        <a:ext cx="620713" cy="1036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-857250" y="3233738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8150" name="Object 22"/>
          <p:cNvGraphicFramePr>
            <a:graphicFrameLocks noChangeAspect="1"/>
          </p:cNvGraphicFramePr>
          <p:nvPr/>
        </p:nvGraphicFramePr>
        <p:xfrm>
          <a:off x="1543050" y="5829300"/>
          <a:ext cx="4147117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4" name="Equation" r:id="rId22" imgW="1206360" imgH="393480" progId="Equation.3">
                  <p:embed/>
                </p:oleObj>
              </mc:Choice>
              <mc:Fallback>
                <p:oleObj name="Equation" r:id="rId22" imgW="1206360" imgH="39348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5829300"/>
                        <a:ext cx="4147117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53" name="Rectangle 25"/>
          <p:cNvSpPr>
            <a:spLocks noChangeArrowheads="1"/>
          </p:cNvSpPr>
          <p:nvPr/>
        </p:nvSpPr>
        <p:spPr bwMode="auto">
          <a:xfrm>
            <a:off x="-857250" y="3141663"/>
            <a:ext cx="9144000" cy="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8152" name="Object 24"/>
          <p:cNvGraphicFramePr>
            <a:graphicFrameLocks noChangeAspect="1"/>
          </p:cNvGraphicFramePr>
          <p:nvPr/>
        </p:nvGraphicFramePr>
        <p:xfrm>
          <a:off x="373063" y="5772151"/>
          <a:ext cx="661472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5" name="Equation" r:id="rId24" imgW="241195" imgH="393529" progId="Equation.3">
                  <p:embed/>
                </p:oleObj>
              </mc:Choice>
              <mc:Fallback>
                <p:oleObj name="Equation" r:id="rId24" imgW="241195" imgH="393529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3" y="5772151"/>
                        <a:ext cx="661472" cy="1085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ight Brace 27"/>
          <p:cNvSpPr/>
          <p:nvPr/>
        </p:nvSpPr>
        <p:spPr bwMode="auto">
          <a:xfrm>
            <a:off x="5486400" y="2743200"/>
            <a:ext cx="857250" cy="3657600"/>
          </a:xfrm>
          <a:prstGeom prst="rightBrace">
            <a:avLst/>
          </a:prstGeom>
          <a:noFill/>
          <a:ln w="76200" cap="flat" cmpd="tri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229350" y="2114550"/>
            <a:ext cx="19431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latin typeface=".VnTime" pitchFamily="34" charset="0"/>
              </a:rPr>
              <a:t>c¸ch</a:t>
            </a:r>
            <a:r>
              <a:rPr lang="en-US" sz="4000" dirty="0" smtClean="0">
                <a:latin typeface=".VnTime" pitchFamily="34" charset="0"/>
              </a:rPr>
              <a:t> </a:t>
            </a:r>
            <a:r>
              <a:rPr lang="en-US" sz="4000" dirty="0" err="1" smtClean="0">
                <a:latin typeface=".VnTime" pitchFamily="34" charset="0"/>
              </a:rPr>
              <a:t>viÕt</a:t>
            </a:r>
            <a:r>
              <a:rPr lang="en-US" sz="4000" dirty="0" smtClean="0">
                <a:latin typeface=".VnTime" pitchFamily="34" charset="0"/>
              </a:rPr>
              <a:t> </a:t>
            </a:r>
            <a:r>
              <a:rPr lang="en-US" sz="4000" dirty="0" err="1" smtClean="0">
                <a:latin typeface=".VnTime" pitchFamily="34" charset="0"/>
              </a:rPr>
              <a:t>kh¸c</a:t>
            </a:r>
            <a:r>
              <a:rPr lang="en-US" sz="4000" dirty="0" smtClean="0">
                <a:latin typeface=".VnTime" pitchFamily="34" charset="0"/>
              </a:rPr>
              <a:t> </a:t>
            </a:r>
            <a:r>
              <a:rPr lang="en-US" sz="4000" dirty="0" err="1" smtClean="0">
                <a:latin typeface=".VnTime" pitchFamily="34" charset="0"/>
              </a:rPr>
              <a:t>nhau</a:t>
            </a:r>
            <a:r>
              <a:rPr lang="en-US" sz="4000" dirty="0" smtClean="0">
                <a:latin typeface=".VnTime" pitchFamily="34" charset="0"/>
              </a:rPr>
              <a:t> </a:t>
            </a:r>
            <a:r>
              <a:rPr lang="en-US" sz="4000" dirty="0" err="1" smtClean="0">
                <a:latin typeface=".VnTime" pitchFamily="34" charset="0"/>
              </a:rPr>
              <a:t>cña</a:t>
            </a:r>
            <a:r>
              <a:rPr lang="en-US" sz="4000" dirty="0" smtClean="0">
                <a:latin typeface=".VnTime" pitchFamily="34" charset="0"/>
              </a:rPr>
              <a:t> </a:t>
            </a:r>
            <a:r>
              <a:rPr lang="en-US" sz="4000" dirty="0" err="1" smtClean="0">
                <a:latin typeface=".VnTime" pitchFamily="34" charset="0"/>
              </a:rPr>
              <a:t>cïng</a:t>
            </a:r>
            <a:r>
              <a:rPr lang="en-US" sz="4000" dirty="0" smtClean="0">
                <a:latin typeface=".VnTime" pitchFamily="34" charset="0"/>
              </a:rPr>
              <a:t> </a:t>
            </a:r>
            <a:r>
              <a:rPr lang="en-US" sz="4000" dirty="0" err="1" smtClean="0">
                <a:latin typeface=".VnTime" pitchFamily="34" charset="0"/>
              </a:rPr>
              <a:t>mét</a:t>
            </a:r>
            <a:r>
              <a:rPr lang="en-US" sz="4000" dirty="0" smtClean="0">
                <a:latin typeface=".VnTime" pitchFamily="34" charset="0"/>
              </a:rPr>
              <a:t> </a:t>
            </a:r>
            <a:r>
              <a:rPr lang="en-US" sz="4000" dirty="0" err="1" smtClean="0">
                <a:latin typeface=".VnTime" pitchFamily="34" charset="0"/>
              </a:rPr>
              <a:t>sè</a:t>
            </a:r>
            <a:endParaRPr lang="en-US" sz="4000" dirty="0"/>
          </a:p>
        </p:txBody>
      </p:sp>
      <p:sp>
        <p:nvSpPr>
          <p:cNvPr id="30" name="Rectangle 6"/>
          <p:cNvSpPr txBox="1"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 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Số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hữu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tỉ</a:t>
            </a: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5257800" y="228600"/>
            <a:ext cx="3429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  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  <a:t>3 ;- 0,5 ; 0 ;           </a:t>
            </a: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0" y="0"/>
            <a:ext cx="8875059" cy="369332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graphicFrame>
        <p:nvGraphicFramePr>
          <p:cNvPr id="33" name="Object 4"/>
          <p:cNvGraphicFramePr>
            <a:graphicFrameLocks noChangeAspect="1"/>
          </p:cNvGraphicFramePr>
          <p:nvPr/>
        </p:nvGraphicFramePr>
        <p:xfrm>
          <a:off x="8058150" y="742950"/>
          <a:ext cx="681038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6" name="Equation" r:id="rId26" imgW="241195" imgH="393529" progId="Equation.3">
                  <p:embed/>
                </p:oleObj>
              </mc:Choice>
              <mc:Fallback>
                <p:oleObj name="Equation" r:id="rId26" imgW="241195" imgH="393529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8150" y="742950"/>
                        <a:ext cx="681038" cy="1150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Down Arrow 33"/>
          <p:cNvSpPr/>
          <p:nvPr/>
        </p:nvSpPr>
        <p:spPr bwMode="auto">
          <a:xfrm>
            <a:off x="8058150" y="2171700"/>
            <a:ext cx="57150" cy="800100"/>
          </a:xfrm>
          <a:prstGeom prst="downArrow">
            <a:avLst/>
          </a:prstGeom>
          <a:gradFill rotWithShape="1">
            <a:gsLst>
              <a:gs pos="0">
                <a:srgbClr val="CCCCFF"/>
              </a:gs>
              <a:gs pos="17999">
                <a:srgbClr val="99CCFF">
                  <a:alpha val="88121"/>
                </a:srgbClr>
              </a:gs>
              <a:gs pos="36000">
                <a:srgbClr val="9966FF">
                  <a:alpha val="76240"/>
                </a:srgbClr>
              </a:gs>
              <a:gs pos="61000">
                <a:srgbClr val="CC99FF">
                  <a:alpha val="59740"/>
                </a:srgbClr>
              </a:gs>
              <a:gs pos="82001">
                <a:srgbClr val="99CCFF">
                  <a:alpha val="45879"/>
                </a:srgbClr>
              </a:gs>
              <a:gs pos="100000">
                <a:srgbClr val="CCCCFF">
                  <a:alpha val="34000"/>
                </a:srgbClr>
              </a:gs>
            </a:gsLst>
            <a:path path="rect">
              <a:fillToRect l="50000" t="50000" r="50000" b="50000"/>
            </a:path>
          </a:gradFill>
          <a:ln w="76200" cap="flat" cmpd="tri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5" name="Rectangle 6"/>
          <p:cNvSpPr txBox="1">
            <a:spLocks noChangeArrowheads="1"/>
          </p:cNvSpPr>
          <p:nvPr/>
        </p:nvSpPr>
        <p:spPr bwMode="auto">
          <a:xfrm>
            <a:off x="7646988" y="3143250"/>
            <a:ext cx="1497012" cy="209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Số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hữu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tỉ</a:t>
            </a: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split/>
    <p:sndAc>
      <p:stSnd>
        <p:snd r:embed="rId3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1" grpId="0"/>
      <p:bldP spid="34" grpId="0" animBg="1"/>
      <p:bldP spid="3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6 - &amp;quot;                                      TËp hîp c¸c sè tù nhiªn&amp;quot;&quot;/&gt;&lt;property id=&quot;20307&quot; value=&quot;274&quot;/&gt;&lt;/object&gt;&lt;object type=&quot;3&quot; unique_id=&quot;10008&quot;&gt;&lt;property id=&quot;20148&quot; value=&quot;5&quot;/&gt;&lt;property id=&quot;20300&quot; value=&quot;Slide 7 - &amp;quot;1. Số hữu tỉ&amp;quot;&quot;/&gt;&lt;property id=&quot;20307&quot; value=&quot;275&quot;/&gt;&lt;/object&gt;&lt;object type=&quot;3&quot; unique_id=&quot;10009&quot;&gt;&lt;property id=&quot;20148&quot; value=&quot;5&quot;/&gt;&lt;property id=&quot;20300&quot; value=&quot;Slide 8 - &amp;quot;Gi¶ sö:&amp;quot;&quot;/&gt;&lt;property id=&quot;20307&quot; value=&quot;258&quot;/&gt;&lt;/object&gt;&lt;object type=&quot;3&quot; unique_id=&quot;10010&quot;&gt;&lt;property id=&quot;20148&quot; value=&quot;5&quot;/&gt;&lt;property id=&quot;20300&quot; value=&quot;Slide 9 - &amp;quot;Ta cã thÓ viÕt:&amp;quot;&quot;/&gt;&lt;property id=&quot;20307&quot; value=&quot;259&quot;/&gt;&lt;/object&gt;&lt;object type=&quot;3&quot; unique_id=&quot;10012&quot;&gt;&lt;property id=&quot;20148&quot; value=&quot;5&quot;/&gt;&lt;property id=&quot;20300&quot; value=&quot;Slide 10 - &amp;quot;Khái niệm&amp;quot;&quot;/&gt;&lt;property id=&quot;20307&quot; value=&quot;261&quot;/&gt;&lt;/object&gt;&lt;object type=&quot;3&quot; unique_id=&quot;10013&quot;&gt;&lt;property id=&quot;20148&quot; value=&quot;5&quot;/&gt;&lt;property id=&quot;20300&quot; value=&quot;Slide 11 - &amp;quot;V× sao c¸c sè 0,6; -1,25;       lµ sè h÷u tØ?&amp;quot;&quot;/&gt;&lt;property id=&quot;20307&quot; value=&quot;262&quot;/&gt;&lt;/object&gt;&lt;object type=&quot;3&quot; unique_id=&quot;10014&quot;&gt;&lt;property id=&quot;20148&quot; value=&quot;5&quot;/&gt;&lt;property id=&quot;20300&quot; value=&quot;Slide 12&quot;/&gt;&lt;property id=&quot;20307&quot; value=&quot;263&quot;/&gt;&lt;/object&gt;&lt;object type=&quot;3&quot; unique_id=&quot;10015&quot;&gt;&lt;property id=&quot;20148&quot; value=&quot;5&quot;/&gt;&lt;property id=&quot;20300&quot; value=&quot;Slide 13 - &amp;quot;Sè nguyªn a cã lµ sè h÷u tØ kh«ng? V× sao?&amp;quot;&quot;/&gt;&lt;property id=&quot;20307&quot; value=&quot;264&quot;/&gt;&lt;/object&gt;&lt;object type=&quot;3&quot; unique_id=&quot;10018&quot;&gt;&lt;property id=&quot;20148&quot; value=&quot;5&quot;/&gt;&lt;property id=&quot;20300&quot; value=&quot;Slide 14 - &amp;quot;BiÓu diÔn c¸c sè nguyªn : -1; 1 ; 2 trªn trôc sè.&amp;quot;&quot;/&gt;&lt;property id=&quot;20307&quot; value=&quot;276&quot;/&gt;&lt;/object&gt;&lt;object type=&quot;3&quot; unique_id=&quot;10020&quot;&gt;&lt;property id=&quot;20148&quot; value=&quot;5&quot;/&gt;&lt;property id=&quot;20300&quot; value=&quot;Slide 15 - &amp;quot;2. Biểu diễn số hữu tỉ trên trục số&amp;quot;&quot;/&gt;&lt;property id=&quot;20307&quot; value=&quot;267&quot;/&gt;&lt;/object&gt;&lt;object type=&quot;3&quot; unique_id=&quot;10022&quot;&gt;&lt;property id=&quot;20148&quot; value=&quot;5&quot;/&gt;&lt;property id=&quot;20300&quot; value=&quot;Slide 17&quot;/&gt;&lt;property id=&quot;20307&quot; value=&quot;269&quot;/&gt;&lt;/object&gt;&lt;object type=&quot;3&quot; unique_id=&quot;10024&quot;&gt;&lt;property id=&quot;20148&quot; value=&quot;5&quot;/&gt;&lt;property id=&quot;20300&quot; value=&quot;Slide 18&quot;/&gt;&lt;property id=&quot;20307&quot; value=&quot;270&quot;/&gt;&lt;/object&gt;&lt;object type=&quot;3&quot; unique_id=&quot;10025&quot;&gt;&lt;property id=&quot;20148&quot; value=&quot;5&quot;/&gt;&lt;property id=&quot;20300&quot; value=&quot;Slide 19&quot;/&gt;&lt;property id=&quot;20307&quot; value=&quot;278&quot;/&gt;&lt;/object&gt;&lt;object type=&quot;3&quot; unique_id=&quot;10026&quot;&gt;&lt;property id=&quot;20148&quot; value=&quot;5&quot;/&gt;&lt;property id=&quot;20300&quot; value=&quot;Slide 20 - &amp;quot;VÝ dô 1:So s¸nh hai sè h÷u tØ -0,6 vµ&amp;quot;&quot;/&gt;&lt;property id=&quot;20307&quot; value=&quot;271&quot;/&gt;&lt;/object&gt;&lt;object type=&quot;3&quot; unique_id=&quot;10027&quot;&gt;&lt;property id=&quot;20148&quot; value=&quot;5&quot;/&gt;&lt;property id=&quot;20300&quot; value=&quot;Slide 21 - &amp;quot;Ví dụ 2. So sánh hai số hữu tỉ 0 và&amp;quot;&quot;/&gt;&lt;property id=&quot;20307&quot; value=&quot;272&quot;/&gt;&lt;/object&gt;&lt;object type=&quot;3&quot; unique_id=&quot;10028&quot;&gt;&lt;property id=&quot;20148&quot; value=&quot;5&quot;/&gt;&lt;property id=&quot;20300&quot; value=&quot;Slide 22 - &amp;quot;Nhận xét&amp;quot;&quot;/&gt;&lt;property id=&quot;20307&quot; value=&quot;273&quot;/&gt;&lt;/object&gt;&lt;object type=&quot;3&quot; unique_id=&quot;10029&quot;&gt;&lt;property id=&quot;20148&quot; value=&quot;5&quot;/&gt;&lt;property id=&quot;20300&quot; value=&quot;Slide 23 - &amp;quot;Trong c¸c sè h÷u tØ sau, sè nµo lµ sè h÷u tØ d­¬ng , sè nµo lµ sè h÷u tØ  ©m, sè nµo kh«ng ph¶i lµ sè h÷u tØ d­¬ng&quot;/&gt;&lt;property id=&quot;20307&quot; value=&quot;280&quot;/&gt;&lt;/object&gt;&lt;object type=&quot;3&quot; unique_id=&quot;10030&quot;&gt;&lt;property id=&quot;20148&quot; value=&quot;5&quot;/&gt;&lt;property id=&quot;20300&quot; value=&quot;Slide 24&quot;/&gt;&lt;property id=&quot;20307&quot; value=&quot;281&quot;/&gt;&lt;/object&gt;&lt;object type=&quot;3&quot; unique_id=&quot;10031&quot;&gt;&lt;property id=&quot;20148&quot; value=&quot;5&quot;/&gt;&lt;property id=&quot;20300&quot; value=&quot;Slide 25&quot;/&gt;&lt;property id=&quot;20307&quot; value=&quot;283&quot;/&gt;&lt;/object&gt;&lt;object type=&quot;3&quot; unique_id=&quot;10250&quot;&gt;&lt;property id=&quot;20148&quot; value=&quot;5&quot;/&gt;&lt;property id=&quot;20300&quot; value=&quot;Slide 3&quot;/&gt;&lt;property id=&quot;20307&quot; value=&quot;285&quot;/&gt;&lt;/object&gt;&lt;object type=&quot;3&quot; unique_id=&quot;10443&quot;&gt;&lt;property id=&quot;20148&quot; value=&quot;5&quot;/&gt;&lt;property id=&quot;20300&quot; value=&quot;Slide 4&quot;/&gt;&lt;property id=&quot;20307&quot; value=&quot;287&quot;/&gt;&lt;/object&gt;&lt;object type=&quot;3&quot; unique_id=&quot;10444&quot;&gt;&lt;property id=&quot;20148&quot; value=&quot;5&quot;/&gt;&lt;property id=&quot;20300&quot; value=&quot;Slide 5&quot;/&gt;&lt;property id=&quot;20307&quot; value=&quot;286&quot;/&gt;&lt;/object&gt;&lt;object type=&quot;3&quot; unique_id=&quot;10566&quot;&gt;&lt;property id=&quot;20148&quot; value=&quot;5&quot;/&gt;&lt;property id=&quot;20300&quot; value=&quot;Slide 16&quot;/&gt;&lt;property id=&quot;20307&quot; value=&quot;28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CCCCFF"/>
            </a:gs>
            <a:gs pos="17999">
              <a:srgbClr val="99CCFF">
                <a:alpha val="88121"/>
              </a:srgbClr>
            </a:gs>
            <a:gs pos="36000">
              <a:srgbClr val="9966FF">
                <a:alpha val="76240"/>
              </a:srgbClr>
            </a:gs>
            <a:gs pos="61000">
              <a:srgbClr val="CC99FF">
                <a:alpha val="59740"/>
              </a:srgbClr>
            </a:gs>
            <a:gs pos="82001">
              <a:srgbClr val="99CCFF">
                <a:alpha val="45879"/>
              </a:srgbClr>
            </a:gs>
            <a:gs pos="100000">
              <a:srgbClr val="CCCCFF">
                <a:alpha val="34000"/>
              </a:srgbClr>
            </a:gs>
          </a:gsLst>
          <a:path path="rect">
            <a:fillToRect l="50000" t="50000" r="50000" b="50000"/>
          </a:path>
        </a:gradFill>
        <a:ln w="76200" cap="flat" cmpd="tri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CCCCFF"/>
            </a:gs>
            <a:gs pos="17999">
              <a:srgbClr val="99CCFF">
                <a:alpha val="88121"/>
              </a:srgbClr>
            </a:gs>
            <a:gs pos="36000">
              <a:srgbClr val="9966FF">
                <a:alpha val="76240"/>
              </a:srgbClr>
            </a:gs>
            <a:gs pos="61000">
              <a:srgbClr val="CC99FF">
                <a:alpha val="59740"/>
              </a:srgbClr>
            </a:gs>
            <a:gs pos="82001">
              <a:srgbClr val="99CCFF">
                <a:alpha val="45879"/>
              </a:srgbClr>
            </a:gs>
            <a:gs pos="100000">
              <a:srgbClr val="CCCCFF">
                <a:alpha val="34000"/>
              </a:srgbClr>
            </a:gs>
          </a:gsLst>
          <a:path path="rect">
            <a:fillToRect l="50000" t="50000" r="50000" b="50000"/>
          </a:path>
        </a:gradFill>
        <a:ln w="76200" cap="flat" cmpd="tri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1259</TotalTime>
  <Words>976</Words>
  <Application>Microsoft Office PowerPoint</Application>
  <PresentationFormat>On-screen Show (4:3)</PresentationFormat>
  <Paragraphs>138</Paragraphs>
  <Slides>25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Blends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                 TËp hîp c¸c sè tù nhiªn</vt:lpstr>
      <vt:lpstr>1. Số hữu tỉ</vt:lpstr>
      <vt:lpstr>Gi¶ sö:</vt:lpstr>
      <vt:lpstr>Ta cã thÓ viÕt:</vt:lpstr>
      <vt:lpstr>Khái niệm</vt:lpstr>
      <vt:lpstr>V× sao c¸c sè 0,6; -1,25;       lµ sè h÷u tØ?</vt:lpstr>
      <vt:lpstr>PowerPoint Presentation</vt:lpstr>
      <vt:lpstr>Sè nguyªn a cã lµ sè h÷u tØ kh«ng? V× sao?</vt:lpstr>
      <vt:lpstr>BiÓu diÔn c¸c sè nguyªn : -1; 1 ; 2 trªn trôc sè.</vt:lpstr>
      <vt:lpstr>2. Biểu diễn số hữu tỉ trên trục số</vt:lpstr>
      <vt:lpstr>PowerPoint Presentation</vt:lpstr>
      <vt:lpstr>PowerPoint Presentation</vt:lpstr>
      <vt:lpstr>PowerPoint Presentation</vt:lpstr>
      <vt:lpstr>PowerPoint Presentation</vt:lpstr>
      <vt:lpstr>VÝ dô 1:So s¸nh hai sè h÷u tØ -0,6 vµ</vt:lpstr>
      <vt:lpstr>Ví dụ 2. So sánh hai số hữu tỉ 0 và</vt:lpstr>
      <vt:lpstr>Nhận xét</vt:lpstr>
      <vt:lpstr>Trong c¸c sè h÷u tØ sau, sè nµo lµ sè h÷u tØ d­¬ng , sè nµo lµ sè h÷u tØ  ©m, sè nµo kh«ng ph¶i lµ sè h÷u tØ d­¬ng còng kh«ng lµ sè h÷u tØ ©m?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ManhToan</cp:lastModifiedBy>
  <cp:revision>16</cp:revision>
  <dcterms:created xsi:type="dcterms:W3CDTF">2007-01-07T08:13:35Z</dcterms:created>
  <dcterms:modified xsi:type="dcterms:W3CDTF">2015-07-26T04:17:23Z</dcterms:modified>
</cp:coreProperties>
</file>